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EED"/>
    <a:srgbClr val="F1F5F4"/>
    <a:srgbClr val="E5EBE9"/>
    <a:srgbClr val="D4DEDB"/>
    <a:srgbClr val="0064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D8A40A-5B27-45EC-A2BE-42357B89CB53}" v="6" dt="2025-05-27T02:08:48.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99" d="100"/>
          <a:sy n="99" d="100"/>
        </p:scale>
        <p:origin x="79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17CFDC-67D5-49E1-8177-8C6E9D5FA678}"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AU"/>
        </a:p>
      </dgm:t>
    </dgm:pt>
    <dgm:pt modelId="{8F9EAB34-3151-4365-A9FB-5867AF56C98A}">
      <dgm:prSet phldrT="[Text]"/>
      <dgm:spPr>
        <a:solidFill>
          <a:srgbClr val="EAEEED"/>
        </a:solidFill>
      </dgm:spPr>
      <dgm:t>
        <a:bodyPr/>
        <a:lstStyle/>
        <a:p>
          <a:pPr algn="ctr"/>
          <a:r>
            <a:rPr lang="en-AU" dirty="0">
              <a:solidFill>
                <a:schemeClr val="tx1"/>
              </a:solidFill>
              <a:effectLst/>
              <a:latin typeface="Arial" panose="020B0604020202020204" pitchFamily="34" charset="0"/>
              <a:cs typeface="Arial" panose="020B0604020202020204" pitchFamily="34" charset="0"/>
            </a:rPr>
            <a:t>Is the record of interest or importance to others outside of your immediate working environment?</a:t>
          </a:r>
          <a:endParaRPr lang="en-AU" dirty="0">
            <a:solidFill>
              <a:schemeClr val="tx1"/>
            </a:solidFill>
          </a:endParaRPr>
        </a:p>
      </dgm:t>
    </dgm:pt>
    <dgm:pt modelId="{A557B319-5E20-49D3-9C35-6221ED99524C}" type="parTrans" cxnId="{949B6A6F-4958-4568-A9B0-8F7AE017CC83}">
      <dgm:prSet/>
      <dgm:spPr/>
      <dgm:t>
        <a:bodyPr/>
        <a:lstStyle/>
        <a:p>
          <a:endParaRPr lang="en-AU"/>
        </a:p>
      </dgm:t>
    </dgm:pt>
    <dgm:pt modelId="{80247609-47A3-4EBB-AA71-4E102F7FE924}" type="sibTrans" cxnId="{949B6A6F-4958-4568-A9B0-8F7AE017CC83}">
      <dgm:prSet/>
      <dgm:spPr/>
      <dgm:t>
        <a:bodyPr/>
        <a:lstStyle/>
        <a:p>
          <a:endParaRPr lang="en-AU"/>
        </a:p>
      </dgm:t>
    </dgm:pt>
    <dgm:pt modelId="{4D32DBB1-FCB5-4E1B-B455-E6612FCF0FFC}">
      <dgm:prSet phldrT="[Text]"/>
      <dgm:spPr>
        <a:solidFill>
          <a:srgbClr val="EAEEED"/>
        </a:solidFill>
      </dgm:spPr>
      <dgm:t>
        <a:bodyPr/>
        <a:lstStyle/>
        <a:p>
          <a:r>
            <a:rPr lang="en-AU" dirty="0">
              <a:solidFill>
                <a:schemeClr val="tx1"/>
              </a:solidFill>
              <a:effectLst/>
              <a:latin typeface="Arial" panose="020B0604020202020204" pitchFamily="34" charset="0"/>
              <a:cs typeface="Arial" panose="020B0604020202020204" pitchFamily="34" charset="0"/>
            </a:rPr>
            <a:t>Does the ‘transaction’ have to be approved by a more senior officer, committee or specialist unit?</a:t>
          </a:r>
          <a:endParaRPr lang="en-AU" dirty="0">
            <a:solidFill>
              <a:schemeClr val="tx1"/>
            </a:solidFill>
          </a:endParaRPr>
        </a:p>
      </dgm:t>
    </dgm:pt>
    <dgm:pt modelId="{565ACC1D-FACA-4D82-8E54-EFF95367DFBC}" type="parTrans" cxnId="{0E011FA7-D94D-4D62-9D51-0E01F0037B98}">
      <dgm:prSet/>
      <dgm:spPr/>
      <dgm:t>
        <a:bodyPr/>
        <a:lstStyle/>
        <a:p>
          <a:endParaRPr lang="en-AU"/>
        </a:p>
      </dgm:t>
    </dgm:pt>
    <dgm:pt modelId="{E8488EF4-75A8-4BAB-93CA-FCED4E8A9E32}" type="sibTrans" cxnId="{0E011FA7-D94D-4D62-9D51-0E01F0037B98}">
      <dgm:prSet/>
      <dgm:spPr/>
      <dgm:t>
        <a:bodyPr/>
        <a:lstStyle/>
        <a:p>
          <a:endParaRPr lang="en-AU"/>
        </a:p>
      </dgm:t>
    </dgm:pt>
    <dgm:pt modelId="{189DB0C9-AAC1-4B51-A9F4-BB60D1A83394}">
      <dgm:prSet phldrT="[Text]"/>
      <dgm:spPr>
        <a:solidFill>
          <a:srgbClr val="EAEEED"/>
        </a:solidFill>
      </dgm:spPr>
      <dgm:t>
        <a:bodyPr/>
        <a:lstStyle/>
        <a:p>
          <a:r>
            <a:rPr lang="en-AU" dirty="0">
              <a:solidFill>
                <a:schemeClr val="tx1"/>
              </a:solidFill>
              <a:effectLst/>
              <a:latin typeface="Arial" panose="020B0604020202020204" pitchFamily="34" charset="0"/>
              <a:cs typeface="Arial" panose="020B0604020202020204" pitchFamily="34" charset="0"/>
            </a:rPr>
            <a:t>Has a decision been made which needs or may need supporting evidence or a record of the decision-making processes?</a:t>
          </a:r>
          <a:endParaRPr lang="en-AU" dirty="0">
            <a:solidFill>
              <a:schemeClr val="tx1"/>
            </a:solidFill>
          </a:endParaRPr>
        </a:p>
      </dgm:t>
    </dgm:pt>
    <dgm:pt modelId="{090E7F15-E36D-4AC4-A140-E30AA2539576}" type="parTrans" cxnId="{79A63EB4-B939-45AD-B5FB-704BA0F86541}">
      <dgm:prSet/>
      <dgm:spPr/>
      <dgm:t>
        <a:bodyPr/>
        <a:lstStyle/>
        <a:p>
          <a:endParaRPr lang="en-AU"/>
        </a:p>
      </dgm:t>
    </dgm:pt>
    <dgm:pt modelId="{6BE8E448-246E-46B6-ABD5-95DDFAA9B132}" type="sibTrans" cxnId="{79A63EB4-B939-45AD-B5FB-704BA0F86541}">
      <dgm:prSet/>
      <dgm:spPr/>
      <dgm:t>
        <a:bodyPr/>
        <a:lstStyle/>
        <a:p>
          <a:endParaRPr lang="en-AU"/>
        </a:p>
      </dgm:t>
    </dgm:pt>
    <dgm:pt modelId="{C955020B-467C-4FE8-963D-DD2455B9E9D6}">
      <dgm:prSet phldrT="[Text]"/>
      <dgm:spPr>
        <a:solidFill>
          <a:srgbClr val="EAEEED"/>
        </a:solidFill>
      </dgm:spPr>
      <dgm:t>
        <a:bodyPr/>
        <a:lstStyle/>
        <a:p>
          <a:r>
            <a:rPr lang="en-AU" dirty="0">
              <a:solidFill>
                <a:schemeClr val="tx1"/>
              </a:solidFill>
              <a:effectLst/>
              <a:latin typeface="Arial" panose="020B0604020202020204" pitchFamily="34" charset="0"/>
              <a:cs typeface="Arial" panose="020B0604020202020204" pitchFamily="34" charset="0"/>
            </a:rPr>
            <a:t>Has a decision been made which will have an impact on another individual, office or the University as a whole and which sets a precedent?</a:t>
          </a:r>
          <a:endParaRPr lang="en-AU" dirty="0">
            <a:solidFill>
              <a:schemeClr val="tx1"/>
            </a:solidFill>
          </a:endParaRPr>
        </a:p>
      </dgm:t>
    </dgm:pt>
    <dgm:pt modelId="{D88BF3A5-CCC6-4563-8E42-1952490F03CE}" type="parTrans" cxnId="{60CCDE5E-2048-451F-81BD-E533AB602F88}">
      <dgm:prSet/>
      <dgm:spPr/>
      <dgm:t>
        <a:bodyPr/>
        <a:lstStyle/>
        <a:p>
          <a:endParaRPr lang="en-AU"/>
        </a:p>
      </dgm:t>
    </dgm:pt>
    <dgm:pt modelId="{3E2050AE-864A-4C8A-A2F9-3052E133214D}" type="sibTrans" cxnId="{60CCDE5E-2048-451F-81BD-E533AB602F88}">
      <dgm:prSet/>
      <dgm:spPr/>
      <dgm:t>
        <a:bodyPr/>
        <a:lstStyle/>
        <a:p>
          <a:endParaRPr lang="en-AU"/>
        </a:p>
      </dgm:t>
    </dgm:pt>
    <dgm:pt modelId="{FF9FF3F3-38F1-4720-8C21-C260DD3E8D5B}" type="pres">
      <dgm:prSet presAssocID="{6017CFDC-67D5-49E1-8177-8C6E9D5FA678}" presName="matrix" presStyleCnt="0">
        <dgm:presLayoutVars>
          <dgm:chMax val="1"/>
          <dgm:dir/>
          <dgm:resizeHandles val="exact"/>
        </dgm:presLayoutVars>
      </dgm:prSet>
      <dgm:spPr/>
    </dgm:pt>
    <dgm:pt modelId="{6AB0AC6E-CA5A-453D-A014-7E50CD33093A}" type="pres">
      <dgm:prSet presAssocID="{6017CFDC-67D5-49E1-8177-8C6E9D5FA678}" presName="diamond" presStyleLbl="bgShp" presStyleIdx="0" presStyleCnt="1"/>
      <dgm:spPr>
        <a:solidFill>
          <a:srgbClr val="00645A"/>
        </a:solidFill>
      </dgm:spPr>
    </dgm:pt>
    <dgm:pt modelId="{A1E24B9D-105E-4908-907D-FC14A15C1A80}" type="pres">
      <dgm:prSet presAssocID="{6017CFDC-67D5-49E1-8177-8C6E9D5FA678}" presName="quad1" presStyleLbl="node1" presStyleIdx="0" presStyleCnt="4" custLinFactNeighborY="0">
        <dgm:presLayoutVars>
          <dgm:chMax val="0"/>
          <dgm:chPref val="0"/>
          <dgm:bulletEnabled val="1"/>
        </dgm:presLayoutVars>
      </dgm:prSet>
      <dgm:spPr/>
    </dgm:pt>
    <dgm:pt modelId="{A2EB2B23-17BF-4DF3-8D7E-E4EFB673F002}" type="pres">
      <dgm:prSet presAssocID="{6017CFDC-67D5-49E1-8177-8C6E9D5FA678}" presName="quad2" presStyleLbl="node1" presStyleIdx="1" presStyleCnt="4" custLinFactNeighborY="1">
        <dgm:presLayoutVars>
          <dgm:chMax val="0"/>
          <dgm:chPref val="0"/>
          <dgm:bulletEnabled val="1"/>
        </dgm:presLayoutVars>
      </dgm:prSet>
      <dgm:spPr/>
    </dgm:pt>
    <dgm:pt modelId="{06D509CE-9E53-4C2C-9526-E6072B2ED7B0}" type="pres">
      <dgm:prSet presAssocID="{6017CFDC-67D5-49E1-8177-8C6E9D5FA678}" presName="quad3" presStyleLbl="node1" presStyleIdx="2" presStyleCnt="4">
        <dgm:presLayoutVars>
          <dgm:chMax val="0"/>
          <dgm:chPref val="0"/>
          <dgm:bulletEnabled val="1"/>
        </dgm:presLayoutVars>
      </dgm:prSet>
      <dgm:spPr/>
    </dgm:pt>
    <dgm:pt modelId="{BF1A8628-397F-4CFC-9042-EB16E78CDB49}" type="pres">
      <dgm:prSet presAssocID="{6017CFDC-67D5-49E1-8177-8C6E9D5FA678}" presName="quad4" presStyleLbl="node1" presStyleIdx="3" presStyleCnt="4">
        <dgm:presLayoutVars>
          <dgm:chMax val="0"/>
          <dgm:chPref val="0"/>
          <dgm:bulletEnabled val="1"/>
        </dgm:presLayoutVars>
      </dgm:prSet>
      <dgm:spPr/>
    </dgm:pt>
  </dgm:ptLst>
  <dgm:cxnLst>
    <dgm:cxn modelId="{C005B126-D24A-45C4-B2C7-EB1D5FA6A05A}" type="presOf" srcId="{8F9EAB34-3151-4365-A9FB-5867AF56C98A}" destId="{A1E24B9D-105E-4908-907D-FC14A15C1A80}" srcOrd="0" destOrd="0" presId="urn:microsoft.com/office/officeart/2005/8/layout/matrix3"/>
    <dgm:cxn modelId="{C2657F40-F334-4971-9850-2322F12E7D81}" type="presOf" srcId="{189DB0C9-AAC1-4B51-A9F4-BB60D1A83394}" destId="{06D509CE-9E53-4C2C-9526-E6072B2ED7B0}" srcOrd="0" destOrd="0" presId="urn:microsoft.com/office/officeart/2005/8/layout/matrix3"/>
    <dgm:cxn modelId="{60CCDE5E-2048-451F-81BD-E533AB602F88}" srcId="{6017CFDC-67D5-49E1-8177-8C6E9D5FA678}" destId="{C955020B-467C-4FE8-963D-DD2455B9E9D6}" srcOrd="3" destOrd="0" parTransId="{D88BF3A5-CCC6-4563-8E42-1952490F03CE}" sibTransId="{3E2050AE-864A-4C8A-A2F9-3052E133214D}"/>
    <dgm:cxn modelId="{949B6A6F-4958-4568-A9B0-8F7AE017CC83}" srcId="{6017CFDC-67D5-49E1-8177-8C6E9D5FA678}" destId="{8F9EAB34-3151-4365-A9FB-5867AF56C98A}" srcOrd="0" destOrd="0" parTransId="{A557B319-5E20-49D3-9C35-6221ED99524C}" sibTransId="{80247609-47A3-4EBB-AA71-4E102F7FE924}"/>
    <dgm:cxn modelId="{917215A0-7DB6-455D-B823-2B83C9807EA5}" type="presOf" srcId="{4D32DBB1-FCB5-4E1B-B455-E6612FCF0FFC}" destId="{A2EB2B23-17BF-4DF3-8D7E-E4EFB673F002}" srcOrd="0" destOrd="0" presId="urn:microsoft.com/office/officeart/2005/8/layout/matrix3"/>
    <dgm:cxn modelId="{0E011FA7-D94D-4D62-9D51-0E01F0037B98}" srcId="{6017CFDC-67D5-49E1-8177-8C6E9D5FA678}" destId="{4D32DBB1-FCB5-4E1B-B455-E6612FCF0FFC}" srcOrd="1" destOrd="0" parTransId="{565ACC1D-FACA-4D82-8E54-EFF95367DFBC}" sibTransId="{E8488EF4-75A8-4BAB-93CA-FCED4E8A9E32}"/>
    <dgm:cxn modelId="{79A63EB4-B939-45AD-B5FB-704BA0F86541}" srcId="{6017CFDC-67D5-49E1-8177-8C6E9D5FA678}" destId="{189DB0C9-AAC1-4B51-A9F4-BB60D1A83394}" srcOrd="2" destOrd="0" parTransId="{090E7F15-E36D-4AC4-A140-E30AA2539576}" sibTransId="{6BE8E448-246E-46B6-ABD5-95DDFAA9B132}"/>
    <dgm:cxn modelId="{85B3CDC3-0CA5-4784-9713-94D27F17C790}" type="presOf" srcId="{C955020B-467C-4FE8-963D-DD2455B9E9D6}" destId="{BF1A8628-397F-4CFC-9042-EB16E78CDB49}" srcOrd="0" destOrd="0" presId="urn:microsoft.com/office/officeart/2005/8/layout/matrix3"/>
    <dgm:cxn modelId="{52D56FFA-C303-4E26-BDD6-C299DA0F5939}" type="presOf" srcId="{6017CFDC-67D5-49E1-8177-8C6E9D5FA678}" destId="{FF9FF3F3-38F1-4720-8C21-C260DD3E8D5B}" srcOrd="0" destOrd="0" presId="urn:microsoft.com/office/officeart/2005/8/layout/matrix3"/>
    <dgm:cxn modelId="{5379FA1A-1A9F-47BA-8AFA-3738BCD00CE7}" type="presParOf" srcId="{FF9FF3F3-38F1-4720-8C21-C260DD3E8D5B}" destId="{6AB0AC6E-CA5A-453D-A014-7E50CD33093A}" srcOrd="0" destOrd="0" presId="urn:microsoft.com/office/officeart/2005/8/layout/matrix3"/>
    <dgm:cxn modelId="{4A578BD4-99BE-42A3-8AF0-68C287213F55}" type="presParOf" srcId="{FF9FF3F3-38F1-4720-8C21-C260DD3E8D5B}" destId="{A1E24B9D-105E-4908-907D-FC14A15C1A80}" srcOrd="1" destOrd="0" presId="urn:microsoft.com/office/officeart/2005/8/layout/matrix3"/>
    <dgm:cxn modelId="{BAA51ABC-9A8C-4721-9F0F-3E4134C702E6}" type="presParOf" srcId="{FF9FF3F3-38F1-4720-8C21-C260DD3E8D5B}" destId="{A2EB2B23-17BF-4DF3-8D7E-E4EFB673F002}" srcOrd="2" destOrd="0" presId="urn:microsoft.com/office/officeart/2005/8/layout/matrix3"/>
    <dgm:cxn modelId="{A5EF058B-395F-4F47-AEA4-899258A45AAB}" type="presParOf" srcId="{FF9FF3F3-38F1-4720-8C21-C260DD3E8D5B}" destId="{06D509CE-9E53-4C2C-9526-E6072B2ED7B0}" srcOrd="3" destOrd="0" presId="urn:microsoft.com/office/officeart/2005/8/layout/matrix3"/>
    <dgm:cxn modelId="{50BB30C9-3CF9-491A-9FE5-AE75203CD01F}" type="presParOf" srcId="{FF9FF3F3-38F1-4720-8C21-C260DD3E8D5B}" destId="{BF1A8628-397F-4CFC-9042-EB16E78CDB49}"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17CFDC-67D5-49E1-8177-8C6E9D5FA678}"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AU"/>
        </a:p>
      </dgm:t>
    </dgm:pt>
    <dgm:pt modelId="{8F9EAB34-3151-4365-A9FB-5867AF56C98A}">
      <dgm:prSet phldrT="[Text]" custT="1"/>
      <dgm:spPr>
        <a:solidFill>
          <a:srgbClr val="EAEEED"/>
        </a:solidFill>
      </dgm:spPr>
      <dgm:t>
        <a:bodyPr/>
        <a:lstStyle/>
        <a:p>
          <a:r>
            <a:rPr lang="en-AU" sz="1300" dirty="0">
              <a:solidFill>
                <a:schemeClr val="tx1"/>
              </a:solidFill>
              <a:effectLst/>
              <a:latin typeface="Arial" panose="020B0604020202020204" pitchFamily="34" charset="0"/>
              <a:cs typeface="Arial" panose="020B0604020202020204" pitchFamily="34" charset="0"/>
            </a:rPr>
            <a:t>Will the record document a change to policy, procedure or methodology?</a:t>
          </a:r>
          <a:endParaRPr lang="en-AU" sz="1300" dirty="0">
            <a:solidFill>
              <a:schemeClr val="tx1"/>
            </a:solidFill>
          </a:endParaRPr>
        </a:p>
      </dgm:t>
    </dgm:pt>
    <dgm:pt modelId="{A557B319-5E20-49D3-9C35-6221ED99524C}" type="parTrans" cxnId="{949B6A6F-4958-4568-A9B0-8F7AE017CC83}">
      <dgm:prSet/>
      <dgm:spPr/>
      <dgm:t>
        <a:bodyPr/>
        <a:lstStyle/>
        <a:p>
          <a:endParaRPr lang="en-AU"/>
        </a:p>
      </dgm:t>
    </dgm:pt>
    <dgm:pt modelId="{80247609-47A3-4EBB-AA71-4E102F7FE924}" type="sibTrans" cxnId="{949B6A6F-4958-4568-A9B0-8F7AE017CC83}">
      <dgm:prSet/>
      <dgm:spPr/>
      <dgm:t>
        <a:bodyPr/>
        <a:lstStyle/>
        <a:p>
          <a:endParaRPr lang="en-AU"/>
        </a:p>
      </dgm:t>
    </dgm:pt>
    <dgm:pt modelId="{4D32DBB1-FCB5-4E1B-B455-E6612FCF0FFC}">
      <dgm:prSet phldrT="[Text]" custT="1"/>
      <dgm:spPr>
        <a:solidFill>
          <a:srgbClr val="EAEEED"/>
        </a:solidFill>
      </dgm:spPr>
      <dgm:t>
        <a:bodyPr/>
        <a:lstStyle/>
        <a:p>
          <a:r>
            <a:rPr lang="en-AU" sz="1300" dirty="0">
              <a:solidFill>
                <a:schemeClr val="tx1"/>
              </a:solidFill>
              <a:effectLst/>
              <a:latin typeface="Arial" panose="020B0604020202020204" pitchFamily="34" charset="0"/>
              <a:cs typeface="Arial" panose="020B0604020202020204" pitchFamily="34" charset="0"/>
            </a:rPr>
            <a:t>Is there a statutory requirement to make or keep particular records?</a:t>
          </a:r>
          <a:endParaRPr lang="en-AU" sz="1300" dirty="0">
            <a:solidFill>
              <a:schemeClr val="tx1"/>
            </a:solidFill>
          </a:endParaRPr>
        </a:p>
      </dgm:t>
    </dgm:pt>
    <dgm:pt modelId="{565ACC1D-FACA-4D82-8E54-EFF95367DFBC}" type="parTrans" cxnId="{0E011FA7-D94D-4D62-9D51-0E01F0037B98}">
      <dgm:prSet/>
      <dgm:spPr/>
      <dgm:t>
        <a:bodyPr/>
        <a:lstStyle/>
        <a:p>
          <a:endParaRPr lang="en-AU"/>
        </a:p>
      </dgm:t>
    </dgm:pt>
    <dgm:pt modelId="{E8488EF4-75A8-4BAB-93CA-FCED4E8A9E32}" type="sibTrans" cxnId="{0E011FA7-D94D-4D62-9D51-0E01F0037B98}">
      <dgm:prSet/>
      <dgm:spPr/>
      <dgm:t>
        <a:bodyPr/>
        <a:lstStyle/>
        <a:p>
          <a:endParaRPr lang="en-AU"/>
        </a:p>
      </dgm:t>
    </dgm:pt>
    <dgm:pt modelId="{189DB0C9-AAC1-4B51-A9F4-BB60D1A83394}">
      <dgm:prSet phldrT="[Text]" custT="1"/>
      <dgm:spPr>
        <a:solidFill>
          <a:srgbClr val="EAEEED"/>
        </a:solidFill>
      </dgm:spPr>
      <dgm:t>
        <a:bodyPr/>
        <a:lstStyle/>
        <a:p>
          <a:r>
            <a:rPr lang="en-AU" sz="1300" dirty="0">
              <a:solidFill>
                <a:schemeClr val="tx1"/>
              </a:solidFill>
              <a:effectLst/>
              <a:latin typeface="Arial" panose="020B0604020202020204" pitchFamily="34" charset="0"/>
              <a:cs typeface="Arial" panose="020B0604020202020204" pitchFamily="34" charset="0"/>
            </a:rPr>
            <a:t>Are there financial or legal implications which may come under scrutiny to ensure accountability, (by the Auditor-General or the Ombudsman?</a:t>
          </a:r>
          <a:endParaRPr lang="en-AU" sz="1300" dirty="0">
            <a:solidFill>
              <a:schemeClr val="tx1"/>
            </a:solidFill>
          </a:endParaRPr>
        </a:p>
      </dgm:t>
    </dgm:pt>
    <dgm:pt modelId="{090E7F15-E36D-4AC4-A140-E30AA2539576}" type="parTrans" cxnId="{79A63EB4-B939-45AD-B5FB-704BA0F86541}">
      <dgm:prSet/>
      <dgm:spPr/>
      <dgm:t>
        <a:bodyPr/>
        <a:lstStyle/>
        <a:p>
          <a:endParaRPr lang="en-AU"/>
        </a:p>
      </dgm:t>
    </dgm:pt>
    <dgm:pt modelId="{6BE8E448-246E-46B6-ABD5-95DDFAA9B132}" type="sibTrans" cxnId="{79A63EB4-B939-45AD-B5FB-704BA0F86541}">
      <dgm:prSet/>
      <dgm:spPr/>
      <dgm:t>
        <a:bodyPr/>
        <a:lstStyle/>
        <a:p>
          <a:endParaRPr lang="en-AU"/>
        </a:p>
      </dgm:t>
    </dgm:pt>
    <dgm:pt modelId="{C955020B-467C-4FE8-963D-DD2455B9E9D6}">
      <dgm:prSet phldrT="[Text]" custT="1"/>
      <dgm:spPr>
        <a:solidFill>
          <a:srgbClr val="EAEEED"/>
        </a:solidFill>
      </dgm:spPr>
      <dgm:t>
        <a:bodyPr/>
        <a:lstStyle/>
        <a:p>
          <a:r>
            <a:rPr lang="en-AU" sz="1300" dirty="0">
              <a:solidFill>
                <a:schemeClr val="tx1"/>
              </a:solidFill>
              <a:effectLst/>
              <a:latin typeface="Arial" panose="020B0604020202020204" pitchFamily="34" charset="0"/>
              <a:cs typeface="Arial" panose="020B0604020202020204" pitchFamily="34" charset="0"/>
            </a:rPr>
            <a:t>Do you require the record so as to be able to report to internal or external bodies?</a:t>
          </a:r>
          <a:endParaRPr lang="en-AU" sz="1300" dirty="0">
            <a:solidFill>
              <a:schemeClr val="tx1"/>
            </a:solidFill>
          </a:endParaRPr>
        </a:p>
      </dgm:t>
    </dgm:pt>
    <dgm:pt modelId="{D88BF3A5-CCC6-4563-8E42-1952490F03CE}" type="parTrans" cxnId="{60CCDE5E-2048-451F-81BD-E533AB602F88}">
      <dgm:prSet/>
      <dgm:spPr/>
      <dgm:t>
        <a:bodyPr/>
        <a:lstStyle/>
        <a:p>
          <a:endParaRPr lang="en-AU"/>
        </a:p>
      </dgm:t>
    </dgm:pt>
    <dgm:pt modelId="{3E2050AE-864A-4C8A-A2F9-3052E133214D}" type="sibTrans" cxnId="{60CCDE5E-2048-451F-81BD-E533AB602F88}">
      <dgm:prSet/>
      <dgm:spPr/>
      <dgm:t>
        <a:bodyPr/>
        <a:lstStyle/>
        <a:p>
          <a:endParaRPr lang="en-AU"/>
        </a:p>
      </dgm:t>
    </dgm:pt>
    <dgm:pt modelId="{FF9FF3F3-38F1-4720-8C21-C260DD3E8D5B}" type="pres">
      <dgm:prSet presAssocID="{6017CFDC-67D5-49E1-8177-8C6E9D5FA678}" presName="matrix" presStyleCnt="0">
        <dgm:presLayoutVars>
          <dgm:chMax val="1"/>
          <dgm:dir/>
          <dgm:resizeHandles val="exact"/>
        </dgm:presLayoutVars>
      </dgm:prSet>
      <dgm:spPr/>
    </dgm:pt>
    <dgm:pt modelId="{6AB0AC6E-CA5A-453D-A014-7E50CD33093A}" type="pres">
      <dgm:prSet presAssocID="{6017CFDC-67D5-49E1-8177-8C6E9D5FA678}" presName="diamond" presStyleLbl="bgShp" presStyleIdx="0" presStyleCnt="1"/>
      <dgm:spPr>
        <a:solidFill>
          <a:srgbClr val="00645A"/>
        </a:solidFill>
      </dgm:spPr>
    </dgm:pt>
    <dgm:pt modelId="{A1E24B9D-105E-4908-907D-FC14A15C1A80}" type="pres">
      <dgm:prSet presAssocID="{6017CFDC-67D5-49E1-8177-8C6E9D5FA678}" presName="quad1" presStyleLbl="node1" presStyleIdx="0" presStyleCnt="4" custLinFactNeighborX="-2080" custLinFactNeighborY="520">
        <dgm:presLayoutVars>
          <dgm:chMax val="0"/>
          <dgm:chPref val="0"/>
          <dgm:bulletEnabled val="1"/>
        </dgm:presLayoutVars>
      </dgm:prSet>
      <dgm:spPr/>
    </dgm:pt>
    <dgm:pt modelId="{A2EB2B23-17BF-4DF3-8D7E-E4EFB673F002}" type="pres">
      <dgm:prSet presAssocID="{6017CFDC-67D5-49E1-8177-8C6E9D5FA678}" presName="quad2" presStyleLbl="node1" presStyleIdx="1" presStyleCnt="4">
        <dgm:presLayoutVars>
          <dgm:chMax val="0"/>
          <dgm:chPref val="0"/>
          <dgm:bulletEnabled val="1"/>
        </dgm:presLayoutVars>
      </dgm:prSet>
      <dgm:spPr/>
    </dgm:pt>
    <dgm:pt modelId="{06D509CE-9E53-4C2C-9526-E6072B2ED7B0}" type="pres">
      <dgm:prSet presAssocID="{6017CFDC-67D5-49E1-8177-8C6E9D5FA678}" presName="quad3" presStyleLbl="node1" presStyleIdx="2" presStyleCnt="4" custLinFactNeighborX="2730">
        <dgm:presLayoutVars>
          <dgm:chMax val="0"/>
          <dgm:chPref val="0"/>
          <dgm:bulletEnabled val="1"/>
        </dgm:presLayoutVars>
      </dgm:prSet>
      <dgm:spPr/>
    </dgm:pt>
    <dgm:pt modelId="{BF1A8628-397F-4CFC-9042-EB16E78CDB49}" type="pres">
      <dgm:prSet presAssocID="{6017CFDC-67D5-49E1-8177-8C6E9D5FA678}" presName="quad4" presStyleLbl="node1" presStyleIdx="3" presStyleCnt="4">
        <dgm:presLayoutVars>
          <dgm:chMax val="0"/>
          <dgm:chPref val="0"/>
          <dgm:bulletEnabled val="1"/>
        </dgm:presLayoutVars>
      </dgm:prSet>
      <dgm:spPr/>
    </dgm:pt>
  </dgm:ptLst>
  <dgm:cxnLst>
    <dgm:cxn modelId="{4F63550A-312C-4D92-B644-6FBDD7EFEC61}" type="presOf" srcId="{6017CFDC-67D5-49E1-8177-8C6E9D5FA678}" destId="{FF9FF3F3-38F1-4720-8C21-C260DD3E8D5B}" srcOrd="0" destOrd="0" presId="urn:microsoft.com/office/officeart/2005/8/layout/matrix3"/>
    <dgm:cxn modelId="{62E58411-B6BC-464B-A410-9F1A3EEA1D34}" type="presOf" srcId="{4D32DBB1-FCB5-4E1B-B455-E6612FCF0FFC}" destId="{A2EB2B23-17BF-4DF3-8D7E-E4EFB673F002}" srcOrd="0" destOrd="0" presId="urn:microsoft.com/office/officeart/2005/8/layout/matrix3"/>
    <dgm:cxn modelId="{73950A22-638D-4ACC-881F-9911EAD190A3}" type="presOf" srcId="{189DB0C9-AAC1-4B51-A9F4-BB60D1A83394}" destId="{06D509CE-9E53-4C2C-9526-E6072B2ED7B0}" srcOrd="0" destOrd="0" presId="urn:microsoft.com/office/officeart/2005/8/layout/matrix3"/>
    <dgm:cxn modelId="{60CCDE5E-2048-451F-81BD-E533AB602F88}" srcId="{6017CFDC-67D5-49E1-8177-8C6E9D5FA678}" destId="{C955020B-467C-4FE8-963D-DD2455B9E9D6}" srcOrd="3" destOrd="0" parTransId="{D88BF3A5-CCC6-4563-8E42-1952490F03CE}" sibTransId="{3E2050AE-864A-4C8A-A2F9-3052E133214D}"/>
    <dgm:cxn modelId="{949B6A6F-4958-4568-A9B0-8F7AE017CC83}" srcId="{6017CFDC-67D5-49E1-8177-8C6E9D5FA678}" destId="{8F9EAB34-3151-4365-A9FB-5867AF56C98A}" srcOrd="0" destOrd="0" parTransId="{A557B319-5E20-49D3-9C35-6221ED99524C}" sibTransId="{80247609-47A3-4EBB-AA71-4E102F7FE924}"/>
    <dgm:cxn modelId="{3E5930A6-114D-432C-9A6D-C2884561AEF1}" type="presOf" srcId="{8F9EAB34-3151-4365-A9FB-5867AF56C98A}" destId="{A1E24B9D-105E-4908-907D-FC14A15C1A80}" srcOrd="0" destOrd="0" presId="urn:microsoft.com/office/officeart/2005/8/layout/matrix3"/>
    <dgm:cxn modelId="{0E011FA7-D94D-4D62-9D51-0E01F0037B98}" srcId="{6017CFDC-67D5-49E1-8177-8C6E9D5FA678}" destId="{4D32DBB1-FCB5-4E1B-B455-E6612FCF0FFC}" srcOrd="1" destOrd="0" parTransId="{565ACC1D-FACA-4D82-8E54-EFF95367DFBC}" sibTransId="{E8488EF4-75A8-4BAB-93CA-FCED4E8A9E32}"/>
    <dgm:cxn modelId="{79A63EB4-B939-45AD-B5FB-704BA0F86541}" srcId="{6017CFDC-67D5-49E1-8177-8C6E9D5FA678}" destId="{189DB0C9-AAC1-4B51-A9F4-BB60D1A83394}" srcOrd="2" destOrd="0" parTransId="{090E7F15-E36D-4AC4-A140-E30AA2539576}" sibTransId="{6BE8E448-246E-46B6-ABD5-95DDFAA9B132}"/>
    <dgm:cxn modelId="{E19CB3CF-1E99-44E0-84F7-EF4DD727955E}" type="presOf" srcId="{C955020B-467C-4FE8-963D-DD2455B9E9D6}" destId="{BF1A8628-397F-4CFC-9042-EB16E78CDB49}" srcOrd="0" destOrd="0" presId="urn:microsoft.com/office/officeart/2005/8/layout/matrix3"/>
    <dgm:cxn modelId="{87D33E38-EC0E-40E2-9468-5402552A9745}" type="presParOf" srcId="{FF9FF3F3-38F1-4720-8C21-C260DD3E8D5B}" destId="{6AB0AC6E-CA5A-453D-A014-7E50CD33093A}" srcOrd="0" destOrd="0" presId="urn:microsoft.com/office/officeart/2005/8/layout/matrix3"/>
    <dgm:cxn modelId="{5E0CAA04-650A-45E3-8B07-933EB389BFFA}" type="presParOf" srcId="{FF9FF3F3-38F1-4720-8C21-C260DD3E8D5B}" destId="{A1E24B9D-105E-4908-907D-FC14A15C1A80}" srcOrd="1" destOrd="0" presId="urn:microsoft.com/office/officeart/2005/8/layout/matrix3"/>
    <dgm:cxn modelId="{B25FC564-F64E-44A0-AD01-43AC045A1A47}" type="presParOf" srcId="{FF9FF3F3-38F1-4720-8C21-C260DD3E8D5B}" destId="{A2EB2B23-17BF-4DF3-8D7E-E4EFB673F002}" srcOrd="2" destOrd="0" presId="urn:microsoft.com/office/officeart/2005/8/layout/matrix3"/>
    <dgm:cxn modelId="{31401FEE-1E77-4DBB-A6FF-4A0F7EA6285D}" type="presParOf" srcId="{FF9FF3F3-38F1-4720-8C21-C260DD3E8D5B}" destId="{06D509CE-9E53-4C2C-9526-E6072B2ED7B0}" srcOrd="3" destOrd="0" presId="urn:microsoft.com/office/officeart/2005/8/layout/matrix3"/>
    <dgm:cxn modelId="{84047852-CE7C-4BCA-9322-3E4A83E4F948}" type="presParOf" srcId="{FF9FF3F3-38F1-4720-8C21-C260DD3E8D5B}" destId="{BF1A8628-397F-4CFC-9042-EB16E78CDB49}" srcOrd="4" destOrd="0" presId="urn:microsoft.com/office/officeart/2005/8/layout/matrix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B0AC6E-CA5A-453D-A014-7E50CD33093A}">
      <dsp:nvSpPr>
        <dsp:cNvPr id="0" name=""/>
        <dsp:cNvSpPr/>
      </dsp:nvSpPr>
      <dsp:spPr>
        <a:xfrm>
          <a:off x="415510" y="0"/>
          <a:ext cx="4473337" cy="4473337"/>
        </a:xfrm>
        <a:prstGeom prst="diamond">
          <a:avLst/>
        </a:prstGeom>
        <a:solidFill>
          <a:srgbClr val="00645A"/>
        </a:solidFill>
        <a:ln>
          <a:noFill/>
        </a:ln>
        <a:effectLst/>
      </dsp:spPr>
      <dsp:style>
        <a:lnRef idx="0">
          <a:scrgbClr r="0" g="0" b="0"/>
        </a:lnRef>
        <a:fillRef idx="1">
          <a:scrgbClr r="0" g="0" b="0"/>
        </a:fillRef>
        <a:effectRef idx="0">
          <a:scrgbClr r="0" g="0" b="0"/>
        </a:effectRef>
        <a:fontRef idx="minor"/>
      </dsp:style>
    </dsp:sp>
    <dsp:sp modelId="{A1E24B9D-105E-4908-907D-FC14A15C1A80}">
      <dsp:nvSpPr>
        <dsp:cNvPr id="0" name=""/>
        <dsp:cNvSpPr/>
      </dsp:nvSpPr>
      <dsp:spPr>
        <a:xfrm>
          <a:off x="840477" y="424967"/>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Is the record of interest or importance to others outside of your immediate working environment?</a:t>
          </a:r>
          <a:endParaRPr lang="en-AU" sz="1300" kern="1200" dirty="0">
            <a:solidFill>
              <a:schemeClr val="tx1"/>
            </a:solidFill>
          </a:endParaRPr>
        </a:p>
      </dsp:txBody>
      <dsp:txXfrm>
        <a:off x="925641" y="510131"/>
        <a:ext cx="1574273" cy="1574273"/>
      </dsp:txXfrm>
    </dsp:sp>
    <dsp:sp modelId="{A2EB2B23-17BF-4DF3-8D7E-E4EFB673F002}">
      <dsp:nvSpPr>
        <dsp:cNvPr id="0" name=""/>
        <dsp:cNvSpPr/>
      </dsp:nvSpPr>
      <dsp:spPr>
        <a:xfrm>
          <a:off x="2719279" y="424984"/>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Does the ‘transaction’ have to be approved by a more senior officer, committee or specialist unit?</a:t>
          </a:r>
          <a:endParaRPr lang="en-AU" sz="1300" kern="1200" dirty="0">
            <a:solidFill>
              <a:schemeClr val="tx1"/>
            </a:solidFill>
          </a:endParaRPr>
        </a:p>
      </dsp:txBody>
      <dsp:txXfrm>
        <a:off x="2804443" y="510148"/>
        <a:ext cx="1574273" cy="1574273"/>
      </dsp:txXfrm>
    </dsp:sp>
    <dsp:sp modelId="{06D509CE-9E53-4C2C-9526-E6072B2ED7B0}">
      <dsp:nvSpPr>
        <dsp:cNvPr id="0" name=""/>
        <dsp:cNvSpPr/>
      </dsp:nvSpPr>
      <dsp:spPr>
        <a:xfrm>
          <a:off x="840477" y="2303768"/>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Has a decision been made which needs or may need supporting evidence or a record of the decision-making processes?</a:t>
          </a:r>
          <a:endParaRPr lang="en-AU" sz="1300" kern="1200" dirty="0">
            <a:solidFill>
              <a:schemeClr val="tx1"/>
            </a:solidFill>
          </a:endParaRPr>
        </a:p>
      </dsp:txBody>
      <dsp:txXfrm>
        <a:off x="925641" y="2388932"/>
        <a:ext cx="1574273" cy="1574273"/>
      </dsp:txXfrm>
    </dsp:sp>
    <dsp:sp modelId="{BF1A8628-397F-4CFC-9042-EB16E78CDB49}">
      <dsp:nvSpPr>
        <dsp:cNvPr id="0" name=""/>
        <dsp:cNvSpPr/>
      </dsp:nvSpPr>
      <dsp:spPr>
        <a:xfrm>
          <a:off x="2719279" y="2303768"/>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Has a decision been made which will have an impact on another individual, office or the University as a whole and which sets a precedent?</a:t>
          </a:r>
          <a:endParaRPr lang="en-AU" sz="1300" kern="1200" dirty="0">
            <a:solidFill>
              <a:schemeClr val="tx1"/>
            </a:solidFill>
          </a:endParaRPr>
        </a:p>
      </dsp:txBody>
      <dsp:txXfrm>
        <a:off x="2804443" y="2388932"/>
        <a:ext cx="1574273" cy="1574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B0AC6E-CA5A-453D-A014-7E50CD33093A}">
      <dsp:nvSpPr>
        <dsp:cNvPr id="0" name=""/>
        <dsp:cNvSpPr/>
      </dsp:nvSpPr>
      <dsp:spPr>
        <a:xfrm>
          <a:off x="307322" y="0"/>
          <a:ext cx="4473337" cy="4473337"/>
        </a:xfrm>
        <a:prstGeom prst="diamond">
          <a:avLst/>
        </a:prstGeom>
        <a:solidFill>
          <a:srgbClr val="00645A"/>
        </a:solidFill>
        <a:ln>
          <a:noFill/>
        </a:ln>
        <a:effectLst/>
      </dsp:spPr>
      <dsp:style>
        <a:lnRef idx="0">
          <a:scrgbClr r="0" g="0" b="0"/>
        </a:lnRef>
        <a:fillRef idx="1">
          <a:scrgbClr r="0" g="0" b="0"/>
        </a:fillRef>
        <a:effectRef idx="0">
          <a:scrgbClr r="0" g="0" b="0"/>
        </a:effectRef>
        <a:fontRef idx="minor"/>
      </dsp:style>
    </dsp:sp>
    <dsp:sp modelId="{A1E24B9D-105E-4908-907D-FC14A15C1A80}">
      <dsp:nvSpPr>
        <dsp:cNvPr id="0" name=""/>
        <dsp:cNvSpPr/>
      </dsp:nvSpPr>
      <dsp:spPr>
        <a:xfrm>
          <a:off x="696002" y="434038"/>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Will the record document a change to policy, procedure or methodology?</a:t>
          </a:r>
          <a:endParaRPr lang="en-AU" sz="1300" kern="1200" dirty="0">
            <a:solidFill>
              <a:schemeClr val="tx1"/>
            </a:solidFill>
          </a:endParaRPr>
        </a:p>
      </dsp:txBody>
      <dsp:txXfrm>
        <a:off x="781166" y="519202"/>
        <a:ext cx="1574273" cy="1574273"/>
      </dsp:txXfrm>
    </dsp:sp>
    <dsp:sp modelId="{A2EB2B23-17BF-4DF3-8D7E-E4EFB673F002}">
      <dsp:nvSpPr>
        <dsp:cNvPr id="0" name=""/>
        <dsp:cNvSpPr/>
      </dsp:nvSpPr>
      <dsp:spPr>
        <a:xfrm>
          <a:off x="2611091" y="424967"/>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Is there a statutory requirement to make or keep particular records?</a:t>
          </a:r>
          <a:endParaRPr lang="en-AU" sz="1300" kern="1200" dirty="0">
            <a:solidFill>
              <a:schemeClr val="tx1"/>
            </a:solidFill>
          </a:endParaRPr>
        </a:p>
      </dsp:txBody>
      <dsp:txXfrm>
        <a:off x="2696255" y="510131"/>
        <a:ext cx="1574273" cy="1574273"/>
      </dsp:txXfrm>
    </dsp:sp>
    <dsp:sp modelId="{06D509CE-9E53-4C2C-9526-E6072B2ED7B0}">
      <dsp:nvSpPr>
        <dsp:cNvPr id="0" name=""/>
        <dsp:cNvSpPr/>
      </dsp:nvSpPr>
      <dsp:spPr>
        <a:xfrm>
          <a:off x="779917" y="2303768"/>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Are there financial or legal implications which may come under scrutiny to ensure accountability, (by the Auditor-General or the Ombudsman?</a:t>
          </a:r>
          <a:endParaRPr lang="en-AU" sz="1300" kern="1200" dirty="0">
            <a:solidFill>
              <a:schemeClr val="tx1"/>
            </a:solidFill>
          </a:endParaRPr>
        </a:p>
      </dsp:txBody>
      <dsp:txXfrm>
        <a:off x="865081" y="2388932"/>
        <a:ext cx="1574273" cy="1574273"/>
      </dsp:txXfrm>
    </dsp:sp>
    <dsp:sp modelId="{BF1A8628-397F-4CFC-9042-EB16E78CDB49}">
      <dsp:nvSpPr>
        <dsp:cNvPr id="0" name=""/>
        <dsp:cNvSpPr/>
      </dsp:nvSpPr>
      <dsp:spPr>
        <a:xfrm>
          <a:off x="2611091" y="2303768"/>
          <a:ext cx="1744601" cy="1744601"/>
        </a:xfrm>
        <a:prstGeom prst="roundRect">
          <a:avLst/>
        </a:prstGeom>
        <a:solidFill>
          <a:srgbClr val="EAEEE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AU" sz="1300" kern="1200" dirty="0">
              <a:solidFill>
                <a:schemeClr val="tx1"/>
              </a:solidFill>
              <a:effectLst/>
              <a:latin typeface="Arial" panose="020B0604020202020204" pitchFamily="34" charset="0"/>
              <a:cs typeface="Arial" panose="020B0604020202020204" pitchFamily="34" charset="0"/>
            </a:rPr>
            <a:t>Do you require the record so as to be able to report to internal or external bodies?</a:t>
          </a:r>
          <a:endParaRPr lang="en-AU" sz="1300" kern="1200" dirty="0">
            <a:solidFill>
              <a:schemeClr val="tx1"/>
            </a:solidFill>
          </a:endParaRPr>
        </a:p>
      </dsp:txBody>
      <dsp:txXfrm>
        <a:off x="2696255" y="2388932"/>
        <a:ext cx="1574273" cy="1574273"/>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14580D-B2C1-4E8D-B5A0-E4F109CA43BF}" type="datetimeFigureOut">
              <a:rPr lang="en-AU" smtClean="0"/>
              <a:t>19/06/2025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2FB6B0-94D2-4D7E-99A4-B5275CF0A8E8}" type="slidenum">
              <a:rPr lang="en-AU" smtClean="0"/>
              <a:t>‹#›</a:t>
            </a:fld>
            <a:endParaRPr lang="en-AU"/>
          </a:p>
        </p:txBody>
      </p:sp>
    </p:spTree>
    <p:extLst>
      <p:ext uri="{BB962C8B-B14F-4D97-AF65-F5344CB8AC3E}">
        <p14:creationId xmlns:p14="http://schemas.microsoft.com/office/powerpoint/2010/main" val="1759486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C9E8F-F435-3996-3B2B-1479C5593E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4192A59D-1570-4BD2-7A24-F986928E43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B0D61D6A-3161-FF8F-1907-3A4CE2FB6DBE}"/>
              </a:ext>
            </a:extLst>
          </p:cNvPr>
          <p:cNvSpPr>
            <a:spLocks noGrp="1"/>
          </p:cNvSpPr>
          <p:nvPr>
            <p:ph type="dt" sz="half" idx="10"/>
          </p:nvPr>
        </p:nvSpPr>
        <p:spPr/>
        <p:txBody>
          <a:bodyPr/>
          <a:lstStyle/>
          <a:p>
            <a:fld id="{080165FA-B8B1-435A-83A4-793E6E26BC90}" type="datetime1">
              <a:rPr lang="en-AU" smtClean="0"/>
              <a:t>19/06/2025</a:t>
            </a:fld>
            <a:endParaRPr lang="en-AU"/>
          </a:p>
        </p:txBody>
      </p:sp>
      <p:sp>
        <p:nvSpPr>
          <p:cNvPr id="5" name="Footer Placeholder 4">
            <a:extLst>
              <a:ext uri="{FF2B5EF4-FFF2-40B4-BE49-F238E27FC236}">
                <a16:creationId xmlns:a16="http://schemas.microsoft.com/office/drawing/2014/main" id="{CF0BD86C-1BEB-570D-1CD9-194D4D7AB2A4}"/>
              </a:ext>
            </a:extLst>
          </p:cNvPr>
          <p:cNvSpPr>
            <a:spLocks noGrp="1"/>
          </p:cNvSpPr>
          <p:nvPr>
            <p:ph type="ftr" sz="quarter" idx="11"/>
          </p:nvPr>
        </p:nvSpPr>
        <p:spPr/>
        <p:txBody>
          <a:bodyPr/>
          <a:lstStyle/>
          <a:p>
            <a:r>
              <a:rPr lang="en-AU"/>
              <a:t>Got a question? Contact Records Governance Services records@newcastle.edu.au or 4921 5306</a:t>
            </a:r>
            <a:endParaRPr lang="en-AU" dirty="0"/>
          </a:p>
        </p:txBody>
      </p:sp>
      <p:sp>
        <p:nvSpPr>
          <p:cNvPr id="6" name="Slide Number Placeholder 5">
            <a:extLst>
              <a:ext uri="{FF2B5EF4-FFF2-40B4-BE49-F238E27FC236}">
                <a16:creationId xmlns:a16="http://schemas.microsoft.com/office/drawing/2014/main" id="{BCE83F8B-817D-4EAA-411B-351D921EE8D1}"/>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376248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66283-0528-DCBA-2E88-42A3F372E57B}"/>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21298D2-8890-1485-7693-67878AC1CA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33E58A8-1DF2-5DB8-9B5D-150FFAFC30E1}"/>
              </a:ext>
            </a:extLst>
          </p:cNvPr>
          <p:cNvSpPr>
            <a:spLocks noGrp="1"/>
          </p:cNvSpPr>
          <p:nvPr>
            <p:ph type="dt" sz="half" idx="10"/>
          </p:nvPr>
        </p:nvSpPr>
        <p:spPr/>
        <p:txBody>
          <a:bodyPr/>
          <a:lstStyle/>
          <a:p>
            <a:fld id="{6B5A9796-87C6-4E09-B038-2A6BBC929C95}" type="datetime1">
              <a:rPr lang="en-AU" smtClean="0"/>
              <a:t>19/06/2025</a:t>
            </a:fld>
            <a:endParaRPr lang="en-AU"/>
          </a:p>
        </p:txBody>
      </p:sp>
      <p:sp>
        <p:nvSpPr>
          <p:cNvPr id="5" name="Footer Placeholder 4">
            <a:extLst>
              <a:ext uri="{FF2B5EF4-FFF2-40B4-BE49-F238E27FC236}">
                <a16:creationId xmlns:a16="http://schemas.microsoft.com/office/drawing/2014/main" id="{C1AD200F-7481-515C-2527-9EC6ADC3AC41}"/>
              </a:ext>
            </a:extLst>
          </p:cNvPr>
          <p:cNvSpPr>
            <a:spLocks noGrp="1"/>
          </p:cNvSpPr>
          <p:nvPr>
            <p:ph type="ftr" sz="quarter" idx="11"/>
          </p:nvPr>
        </p:nvSpPr>
        <p:spPr/>
        <p:txBody>
          <a:bodyPr/>
          <a:lstStyle/>
          <a:p>
            <a:r>
              <a:rPr lang="en-AU"/>
              <a:t>Got a question? Contact Records Governance Services records@newcastle.edu.au or 4921 5306</a:t>
            </a:r>
            <a:endParaRPr lang="en-AU" dirty="0"/>
          </a:p>
        </p:txBody>
      </p:sp>
      <p:sp>
        <p:nvSpPr>
          <p:cNvPr id="6" name="Slide Number Placeholder 5">
            <a:extLst>
              <a:ext uri="{FF2B5EF4-FFF2-40B4-BE49-F238E27FC236}">
                <a16:creationId xmlns:a16="http://schemas.microsoft.com/office/drawing/2014/main" id="{40E50715-7985-F00A-F5D0-A7690A8BC3DD}"/>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1761925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90320-A469-A029-D775-BFA2F1CE98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D7835F07-3D42-7E80-1A06-AC709855E30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03B761-4CAC-EED1-79C1-0D847C7CD574}"/>
              </a:ext>
            </a:extLst>
          </p:cNvPr>
          <p:cNvSpPr>
            <a:spLocks noGrp="1"/>
          </p:cNvSpPr>
          <p:nvPr>
            <p:ph type="dt" sz="half" idx="10"/>
          </p:nvPr>
        </p:nvSpPr>
        <p:spPr/>
        <p:txBody>
          <a:bodyPr/>
          <a:lstStyle/>
          <a:p>
            <a:fld id="{B9AA9881-D241-491A-A6E9-21DFD0105141}" type="datetime1">
              <a:rPr lang="en-AU" smtClean="0"/>
              <a:t>19/06/2025</a:t>
            </a:fld>
            <a:endParaRPr lang="en-AU"/>
          </a:p>
        </p:txBody>
      </p:sp>
      <p:sp>
        <p:nvSpPr>
          <p:cNvPr id="5" name="Footer Placeholder 4">
            <a:extLst>
              <a:ext uri="{FF2B5EF4-FFF2-40B4-BE49-F238E27FC236}">
                <a16:creationId xmlns:a16="http://schemas.microsoft.com/office/drawing/2014/main" id="{59BCA8F6-9C18-2EFA-2363-D807015B1E47}"/>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6" name="Slide Number Placeholder 5">
            <a:extLst>
              <a:ext uri="{FF2B5EF4-FFF2-40B4-BE49-F238E27FC236}">
                <a16:creationId xmlns:a16="http://schemas.microsoft.com/office/drawing/2014/main" id="{A0B7D90A-CC30-D734-DE48-6D0224DE0C89}"/>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2279452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37E78-7FFB-23BC-A47C-10FFE79D639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DC6E51D2-194B-F629-F760-4D694DE7F0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542ECCC0-4F56-0FFA-07CE-DE0345A2625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987C8A22-43DD-BEBA-F675-D633031BDBAD}"/>
              </a:ext>
            </a:extLst>
          </p:cNvPr>
          <p:cNvSpPr>
            <a:spLocks noGrp="1"/>
          </p:cNvSpPr>
          <p:nvPr>
            <p:ph type="dt" sz="half" idx="10"/>
          </p:nvPr>
        </p:nvSpPr>
        <p:spPr/>
        <p:txBody>
          <a:bodyPr/>
          <a:lstStyle/>
          <a:p>
            <a:fld id="{F6F3E2D7-C90D-459E-975D-B707F844B1DA}" type="datetime1">
              <a:rPr lang="en-AU" smtClean="0"/>
              <a:t>19/06/2025</a:t>
            </a:fld>
            <a:endParaRPr lang="en-AU"/>
          </a:p>
        </p:txBody>
      </p:sp>
      <p:sp>
        <p:nvSpPr>
          <p:cNvPr id="6" name="Footer Placeholder 5">
            <a:extLst>
              <a:ext uri="{FF2B5EF4-FFF2-40B4-BE49-F238E27FC236}">
                <a16:creationId xmlns:a16="http://schemas.microsoft.com/office/drawing/2014/main" id="{B89823C9-EB81-8E96-A713-7A78B64F7BE9}"/>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7" name="Slide Number Placeholder 6">
            <a:extLst>
              <a:ext uri="{FF2B5EF4-FFF2-40B4-BE49-F238E27FC236}">
                <a16:creationId xmlns:a16="http://schemas.microsoft.com/office/drawing/2014/main" id="{6E31EE75-9DB5-5118-0BE3-1C26BCAF6D66}"/>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1710627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C705B-CB63-5423-ED3C-DD25CDA13E00}"/>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E54FBB14-C3BE-8888-EDFF-BA9C4172B1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AF0F6A-CF13-1D95-5E30-AB34D9CB7C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0A25C81B-AD7B-E192-013A-2F24D568CC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29AA88-EC6F-89A1-7686-C29E97A88FB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C21F2B62-B536-950C-5CAC-6A62FBA8937A}"/>
              </a:ext>
            </a:extLst>
          </p:cNvPr>
          <p:cNvSpPr>
            <a:spLocks noGrp="1"/>
          </p:cNvSpPr>
          <p:nvPr>
            <p:ph type="dt" sz="half" idx="10"/>
          </p:nvPr>
        </p:nvSpPr>
        <p:spPr/>
        <p:txBody>
          <a:bodyPr/>
          <a:lstStyle/>
          <a:p>
            <a:fld id="{701BDA66-36DB-4C48-AF2A-B7B75D38C639}" type="datetime1">
              <a:rPr lang="en-AU" smtClean="0"/>
              <a:t>19/06/2025</a:t>
            </a:fld>
            <a:endParaRPr lang="en-AU"/>
          </a:p>
        </p:txBody>
      </p:sp>
      <p:sp>
        <p:nvSpPr>
          <p:cNvPr id="8" name="Footer Placeholder 7">
            <a:extLst>
              <a:ext uri="{FF2B5EF4-FFF2-40B4-BE49-F238E27FC236}">
                <a16:creationId xmlns:a16="http://schemas.microsoft.com/office/drawing/2014/main" id="{45AC0AC4-22BC-4578-870F-72649ACAC0B4}"/>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9" name="Slide Number Placeholder 8">
            <a:extLst>
              <a:ext uri="{FF2B5EF4-FFF2-40B4-BE49-F238E27FC236}">
                <a16:creationId xmlns:a16="http://schemas.microsoft.com/office/drawing/2014/main" id="{868F2361-7BDB-2520-FD3B-0A1AA37910EB}"/>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1044751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8520D-8F87-2C67-D03A-5714CE5E7B01}"/>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B7D74267-D493-00B0-1CD0-1E228EC796DF}"/>
              </a:ext>
            </a:extLst>
          </p:cNvPr>
          <p:cNvSpPr>
            <a:spLocks noGrp="1"/>
          </p:cNvSpPr>
          <p:nvPr>
            <p:ph type="dt" sz="half" idx="10"/>
          </p:nvPr>
        </p:nvSpPr>
        <p:spPr/>
        <p:txBody>
          <a:bodyPr/>
          <a:lstStyle/>
          <a:p>
            <a:fld id="{71B66256-D032-4365-832B-35145727EA8B}" type="datetime1">
              <a:rPr lang="en-AU" smtClean="0"/>
              <a:t>19/06/2025</a:t>
            </a:fld>
            <a:endParaRPr lang="en-AU"/>
          </a:p>
        </p:txBody>
      </p:sp>
      <p:sp>
        <p:nvSpPr>
          <p:cNvPr id="4" name="Footer Placeholder 3">
            <a:extLst>
              <a:ext uri="{FF2B5EF4-FFF2-40B4-BE49-F238E27FC236}">
                <a16:creationId xmlns:a16="http://schemas.microsoft.com/office/drawing/2014/main" id="{B4D6E808-A6FB-214E-5F2E-CC7B66BD2913}"/>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5" name="Slide Number Placeholder 4">
            <a:extLst>
              <a:ext uri="{FF2B5EF4-FFF2-40B4-BE49-F238E27FC236}">
                <a16:creationId xmlns:a16="http://schemas.microsoft.com/office/drawing/2014/main" id="{31F90192-2252-CEF9-4AC1-CD6965BBDBD5}"/>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3827645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17761C-A114-5675-B150-A21BA48E073A}"/>
              </a:ext>
            </a:extLst>
          </p:cNvPr>
          <p:cNvSpPr>
            <a:spLocks noGrp="1"/>
          </p:cNvSpPr>
          <p:nvPr>
            <p:ph type="dt" sz="half" idx="10"/>
          </p:nvPr>
        </p:nvSpPr>
        <p:spPr/>
        <p:txBody>
          <a:bodyPr/>
          <a:lstStyle/>
          <a:p>
            <a:fld id="{BC30D071-A54C-415F-ADCE-1E81BF1E4443}" type="datetime1">
              <a:rPr lang="en-AU" smtClean="0"/>
              <a:t>19/06/2025</a:t>
            </a:fld>
            <a:endParaRPr lang="en-AU"/>
          </a:p>
        </p:txBody>
      </p:sp>
      <p:sp>
        <p:nvSpPr>
          <p:cNvPr id="3" name="Footer Placeholder 2">
            <a:extLst>
              <a:ext uri="{FF2B5EF4-FFF2-40B4-BE49-F238E27FC236}">
                <a16:creationId xmlns:a16="http://schemas.microsoft.com/office/drawing/2014/main" id="{305DBBCA-E90F-1E3F-F5C3-89B4330CB6D4}"/>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4" name="Slide Number Placeholder 3">
            <a:extLst>
              <a:ext uri="{FF2B5EF4-FFF2-40B4-BE49-F238E27FC236}">
                <a16:creationId xmlns:a16="http://schemas.microsoft.com/office/drawing/2014/main" id="{499D7126-544D-63A4-F405-308C93F97903}"/>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2200668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234D4-365F-8EEA-96B7-D8D52A2995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E182F91B-74EC-B202-8A51-EB6104D01E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7C26EBD9-E05C-6A65-6364-E9C571F2B6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692865-B346-D036-8352-E6FEDECD75A3}"/>
              </a:ext>
            </a:extLst>
          </p:cNvPr>
          <p:cNvSpPr>
            <a:spLocks noGrp="1"/>
          </p:cNvSpPr>
          <p:nvPr>
            <p:ph type="dt" sz="half" idx="10"/>
          </p:nvPr>
        </p:nvSpPr>
        <p:spPr/>
        <p:txBody>
          <a:bodyPr/>
          <a:lstStyle/>
          <a:p>
            <a:fld id="{FCE3FA56-D497-48E5-95C6-EAC9540693C6}" type="datetime1">
              <a:rPr lang="en-AU" smtClean="0"/>
              <a:t>19/06/2025</a:t>
            </a:fld>
            <a:endParaRPr lang="en-AU"/>
          </a:p>
        </p:txBody>
      </p:sp>
      <p:sp>
        <p:nvSpPr>
          <p:cNvPr id="6" name="Footer Placeholder 5">
            <a:extLst>
              <a:ext uri="{FF2B5EF4-FFF2-40B4-BE49-F238E27FC236}">
                <a16:creationId xmlns:a16="http://schemas.microsoft.com/office/drawing/2014/main" id="{94DC6DFD-E869-5DBA-B4F5-74C829B29FD0}"/>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7" name="Slide Number Placeholder 6">
            <a:extLst>
              <a:ext uri="{FF2B5EF4-FFF2-40B4-BE49-F238E27FC236}">
                <a16:creationId xmlns:a16="http://schemas.microsoft.com/office/drawing/2014/main" id="{ACD98092-D3FE-5D14-32F7-9CC494A5331A}"/>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4259739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E2A-9FA1-1DF2-C213-A93D172AFE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6BAC9A0B-0882-3E24-CEFA-4DF9429A3B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9328994A-7726-C436-1FB5-74ECE9801B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7E33C2-EEF5-E7BA-0A27-35D785301DDE}"/>
              </a:ext>
            </a:extLst>
          </p:cNvPr>
          <p:cNvSpPr>
            <a:spLocks noGrp="1"/>
          </p:cNvSpPr>
          <p:nvPr>
            <p:ph type="dt" sz="half" idx="10"/>
          </p:nvPr>
        </p:nvSpPr>
        <p:spPr/>
        <p:txBody>
          <a:bodyPr/>
          <a:lstStyle/>
          <a:p>
            <a:fld id="{718DA306-6156-43FB-9EDF-74C5A513904B}" type="datetime1">
              <a:rPr lang="en-AU" smtClean="0"/>
              <a:t>19/06/2025</a:t>
            </a:fld>
            <a:endParaRPr lang="en-AU"/>
          </a:p>
        </p:txBody>
      </p:sp>
      <p:sp>
        <p:nvSpPr>
          <p:cNvPr id="6" name="Footer Placeholder 5">
            <a:extLst>
              <a:ext uri="{FF2B5EF4-FFF2-40B4-BE49-F238E27FC236}">
                <a16:creationId xmlns:a16="http://schemas.microsoft.com/office/drawing/2014/main" id="{5F733AB1-22B1-165E-01BA-62E233C931E7}"/>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7" name="Slide Number Placeholder 6">
            <a:extLst>
              <a:ext uri="{FF2B5EF4-FFF2-40B4-BE49-F238E27FC236}">
                <a16:creationId xmlns:a16="http://schemas.microsoft.com/office/drawing/2014/main" id="{F935E951-9CC4-E3F9-E4FC-C197AF1994D9}"/>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62073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E0929-AC51-F012-FA44-BE9F938C997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F06C6150-7141-CB5C-4ABE-AFBBEF6915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5D2B800F-F1DB-26C9-9FE4-3EACE33EAEBD}"/>
              </a:ext>
            </a:extLst>
          </p:cNvPr>
          <p:cNvSpPr>
            <a:spLocks noGrp="1"/>
          </p:cNvSpPr>
          <p:nvPr>
            <p:ph type="dt" sz="half" idx="10"/>
          </p:nvPr>
        </p:nvSpPr>
        <p:spPr/>
        <p:txBody>
          <a:bodyPr/>
          <a:lstStyle/>
          <a:p>
            <a:fld id="{92F963EA-C7CD-4CC5-96AB-135A10E3EEF6}" type="datetime1">
              <a:rPr lang="en-AU" smtClean="0"/>
              <a:t>19/06/2025</a:t>
            </a:fld>
            <a:endParaRPr lang="en-AU"/>
          </a:p>
        </p:txBody>
      </p:sp>
      <p:sp>
        <p:nvSpPr>
          <p:cNvPr id="5" name="Footer Placeholder 4">
            <a:extLst>
              <a:ext uri="{FF2B5EF4-FFF2-40B4-BE49-F238E27FC236}">
                <a16:creationId xmlns:a16="http://schemas.microsoft.com/office/drawing/2014/main" id="{DD7C33EF-E200-60A1-1E20-18E5823A33E4}"/>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6" name="Slide Number Placeholder 5">
            <a:extLst>
              <a:ext uri="{FF2B5EF4-FFF2-40B4-BE49-F238E27FC236}">
                <a16:creationId xmlns:a16="http://schemas.microsoft.com/office/drawing/2014/main" id="{A8310C2F-F1DC-2686-1E14-82C97D17B115}"/>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2132990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38C17E9-2300-A093-5EB2-7E905735C5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C0A1C65-F9F9-4DC4-C07F-A677E57FCB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9A5EFF7-DDDF-7629-3D6F-3944FEEC2062}"/>
              </a:ext>
            </a:extLst>
          </p:cNvPr>
          <p:cNvSpPr>
            <a:spLocks noGrp="1"/>
          </p:cNvSpPr>
          <p:nvPr>
            <p:ph type="dt" sz="half" idx="10"/>
          </p:nvPr>
        </p:nvSpPr>
        <p:spPr/>
        <p:txBody>
          <a:bodyPr/>
          <a:lstStyle/>
          <a:p>
            <a:fld id="{9CF83CF4-43F4-4D00-9240-BF41297C9D55}" type="datetime1">
              <a:rPr lang="en-AU" smtClean="0"/>
              <a:t>19/06/2025</a:t>
            </a:fld>
            <a:endParaRPr lang="en-AU"/>
          </a:p>
        </p:txBody>
      </p:sp>
      <p:sp>
        <p:nvSpPr>
          <p:cNvPr id="5" name="Footer Placeholder 4">
            <a:extLst>
              <a:ext uri="{FF2B5EF4-FFF2-40B4-BE49-F238E27FC236}">
                <a16:creationId xmlns:a16="http://schemas.microsoft.com/office/drawing/2014/main" id="{73D28AC2-ABCF-538A-8DAA-B83ACC942290}"/>
              </a:ext>
            </a:extLst>
          </p:cNvPr>
          <p:cNvSpPr>
            <a:spLocks noGrp="1"/>
          </p:cNvSpPr>
          <p:nvPr>
            <p:ph type="ftr" sz="quarter" idx="11"/>
          </p:nvPr>
        </p:nvSpPr>
        <p:spPr/>
        <p:txBody>
          <a:bodyPr/>
          <a:lstStyle/>
          <a:p>
            <a:r>
              <a:rPr lang="en-AU"/>
              <a:t>Got a question? Contact Records Governance Services records@newcastle.edu.au or 4921 5306</a:t>
            </a:r>
          </a:p>
        </p:txBody>
      </p:sp>
      <p:sp>
        <p:nvSpPr>
          <p:cNvPr id="6" name="Slide Number Placeholder 5">
            <a:extLst>
              <a:ext uri="{FF2B5EF4-FFF2-40B4-BE49-F238E27FC236}">
                <a16:creationId xmlns:a16="http://schemas.microsoft.com/office/drawing/2014/main" id="{A3E1CD09-0185-5D95-43E6-DE7544AE3563}"/>
              </a:ext>
            </a:extLst>
          </p:cNvPr>
          <p:cNvSpPr>
            <a:spLocks noGrp="1"/>
          </p:cNvSpPr>
          <p:nvPr>
            <p:ph type="sldNum" sz="quarter" idx="12"/>
          </p:nvPr>
        </p:nvSpPr>
        <p:spPr/>
        <p:txBody>
          <a:bodyPr/>
          <a:lstStyle/>
          <a:p>
            <a:fld id="{40364217-AB45-48E5-8727-B50772DF05A2}" type="slidenum">
              <a:rPr lang="en-AU" smtClean="0"/>
              <a:t>‹#›</a:t>
            </a:fld>
            <a:endParaRPr lang="en-AU"/>
          </a:p>
        </p:txBody>
      </p:sp>
    </p:spTree>
    <p:extLst>
      <p:ext uri="{BB962C8B-B14F-4D97-AF65-F5344CB8AC3E}">
        <p14:creationId xmlns:p14="http://schemas.microsoft.com/office/powerpoint/2010/main" val="1941917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3267FE-4D93-EECC-EC3D-45AE17A378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1A806529-6F70-3BBB-79A8-BB7477F1EC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427C5A8-BB05-2DBB-3307-47640B8F9F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66DFE4A-5BE6-40AC-8E33-D9DEA1B46556}" type="datetime1">
              <a:rPr lang="en-AU" smtClean="0"/>
              <a:t>19/06/2025</a:t>
            </a:fld>
            <a:endParaRPr lang="en-AU"/>
          </a:p>
        </p:txBody>
      </p:sp>
      <p:sp>
        <p:nvSpPr>
          <p:cNvPr id="5" name="Footer Placeholder 4">
            <a:extLst>
              <a:ext uri="{FF2B5EF4-FFF2-40B4-BE49-F238E27FC236}">
                <a16:creationId xmlns:a16="http://schemas.microsoft.com/office/drawing/2014/main" id="{2229BD3A-588A-3074-3CF7-2723F62FD8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AU"/>
              <a:t>Got a question? Contact Records Governance Services records@newcastle.edu.au or 4921 5306</a:t>
            </a:r>
            <a:endParaRPr lang="en-AU" dirty="0"/>
          </a:p>
        </p:txBody>
      </p:sp>
      <p:sp>
        <p:nvSpPr>
          <p:cNvPr id="6" name="Slide Number Placeholder 5">
            <a:extLst>
              <a:ext uri="{FF2B5EF4-FFF2-40B4-BE49-F238E27FC236}">
                <a16:creationId xmlns:a16="http://schemas.microsoft.com/office/drawing/2014/main" id="{5786EA9E-0D7D-0F64-EA02-CD3841A231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364217-AB45-48E5-8727-B50772DF05A2}" type="slidenum">
              <a:rPr lang="en-AU" smtClean="0"/>
              <a:t>‹#›</a:t>
            </a:fld>
            <a:endParaRPr lang="en-AU"/>
          </a:p>
        </p:txBody>
      </p:sp>
    </p:spTree>
    <p:extLst>
      <p:ext uri="{BB962C8B-B14F-4D97-AF65-F5344CB8AC3E}">
        <p14:creationId xmlns:p14="http://schemas.microsoft.com/office/powerpoint/2010/main" val="1985603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92E60-57FB-1B61-C375-109BC7E26FEA}"/>
              </a:ext>
            </a:extLst>
          </p:cNvPr>
          <p:cNvSpPr>
            <a:spLocks noGrp="1"/>
          </p:cNvSpPr>
          <p:nvPr>
            <p:ph type="ctrTitle"/>
          </p:nvPr>
        </p:nvSpPr>
        <p:spPr>
          <a:xfrm>
            <a:off x="237182" y="131880"/>
            <a:ext cx="11651656" cy="1023938"/>
          </a:xfrm>
        </p:spPr>
        <p:txBody>
          <a:bodyPr/>
          <a:lstStyle/>
          <a:p>
            <a:r>
              <a:rPr lang="en-AU" dirty="0">
                <a:latin typeface="Arial Black" panose="020B0A04020102020204" pitchFamily="34" charset="0"/>
              </a:rPr>
              <a:t>WHAT IS A </a:t>
            </a:r>
            <a:r>
              <a:rPr lang="en-AU" dirty="0">
                <a:solidFill>
                  <a:srgbClr val="00645A"/>
                </a:solidFill>
                <a:latin typeface="Arial Black" panose="020B0A04020102020204" pitchFamily="34" charset="0"/>
              </a:rPr>
              <a:t>RECORD?</a:t>
            </a:r>
          </a:p>
        </p:txBody>
      </p:sp>
      <p:sp>
        <p:nvSpPr>
          <p:cNvPr id="3" name="Subtitle 2">
            <a:extLst>
              <a:ext uri="{FF2B5EF4-FFF2-40B4-BE49-F238E27FC236}">
                <a16:creationId xmlns:a16="http://schemas.microsoft.com/office/drawing/2014/main" id="{AFE750CD-2223-036F-B61A-5406EA96E06B}"/>
              </a:ext>
            </a:extLst>
          </p:cNvPr>
          <p:cNvSpPr>
            <a:spLocks noGrp="1"/>
          </p:cNvSpPr>
          <p:nvPr>
            <p:ph type="subTitle" idx="1"/>
          </p:nvPr>
        </p:nvSpPr>
        <p:spPr>
          <a:xfrm>
            <a:off x="237182" y="1249415"/>
            <a:ext cx="2892517" cy="5200546"/>
          </a:xfrm>
          <a:ln w="12700">
            <a:solidFill>
              <a:srgbClr val="00645A"/>
            </a:solidFill>
          </a:ln>
        </p:spPr>
        <p:txBody>
          <a:bodyPr>
            <a:normAutofit lnSpcReduction="10000"/>
          </a:bodyPr>
          <a:lstStyle/>
          <a:p>
            <a:pPr algn="l">
              <a:lnSpc>
                <a:spcPct val="110000"/>
              </a:lnSpc>
            </a:pPr>
            <a:r>
              <a:rPr lang="en-AU" sz="1600" dirty="0">
                <a:solidFill>
                  <a:srgbClr val="00645A"/>
                </a:solidFill>
                <a:latin typeface="Arial Black" panose="020B0A04020102020204" pitchFamily="34" charset="0"/>
              </a:rPr>
              <a:t>THE STATE RECORDS ACT 1998 DEFINES A RECORD AS:</a:t>
            </a:r>
          </a:p>
          <a:p>
            <a:pPr marL="0" indent="0" algn="l">
              <a:lnSpc>
                <a:spcPct val="100000"/>
              </a:lnSpc>
              <a:buFont typeface="Arial" panose="020B0604020202020204" pitchFamily="34" charset="0"/>
              <a:buNone/>
            </a:pPr>
            <a:r>
              <a:rPr lang="en-AU" sz="1600" dirty="0">
                <a:effectLst/>
                <a:latin typeface="Arial" panose="020B0604020202020204" pitchFamily="34" charset="0"/>
                <a:cs typeface="Arial" panose="020B0604020202020204" pitchFamily="34" charset="0"/>
              </a:rPr>
              <a:t>"Record means any document or other source of information compiled, recorded or stored in written form or on film, or by electronic process, or in any other manner or by any other means”. </a:t>
            </a:r>
          </a:p>
          <a:p>
            <a:pPr marL="0" indent="0" algn="l">
              <a:lnSpc>
                <a:spcPct val="100000"/>
              </a:lnSpc>
              <a:buFont typeface="Arial" panose="020B0604020202020204" pitchFamily="34" charset="0"/>
              <a:buNone/>
            </a:pPr>
            <a:r>
              <a:rPr lang="en-AU" sz="1600" dirty="0">
                <a:effectLst/>
                <a:latin typeface="Arial" panose="020B0604020202020204" pitchFamily="34" charset="0"/>
                <a:cs typeface="Arial" panose="020B0604020202020204" pitchFamily="34" charset="0"/>
              </a:rPr>
              <a:t>“State record means any record made, kept, or received and kept, by any person in the course of the exercise of official functions in a public office, or for any purpose of a public office, or for the use of a public office, whether before or after the commencement of this act”.</a:t>
            </a:r>
          </a:p>
          <a:p>
            <a:pPr algn="l"/>
            <a:endParaRPr lang="en-AU" sz="1400" dirty="0">
              <a:solidFill>
                <a:srgbClr val="00645A"/>
              </a:solidFill>
              <a:latin typeface="Arial Black" panose="020B0A04020102020204" pitchFamily="34" charset="0"/>
            </a:endParaRPr>
          </a:p>
        </p:txBody>
      </p:sp>
      <p:sp>
        <p:nvSpPr>
          <p:cNvPr id="4" name="Footer Placeholder 3">
            <a:extLst>
              <a:ext uri="{FF2B5EF4-FFF2-40B4-BE49-F238E27FC236}">
                <a16:creationId xmlns:a16="http://schemas.microsoft.com/office/drawing/2014/main" id="{24DBD270-BDC6-091B-26C7-DED6746D5484}"/>
              </a:ext>
            </a:extLst>
          </p:cNvPr>
          <p:cNvSpPr>
            <a:spLocks noGrp="1"/>
          </p:cNvSpPr>
          <p:nvPr>
            <p:ph type="ftr" sz="quarter" idx="11"/>
          </p:nvPr>
        </p:nvSpPr>
        <p:spPr>
          <a:xfrm>
            <a:off x="237182" y="6478241"/>
            <a:ext cx="6882075" cy="365125"/>
          </a:xfrm>
        </p:spPr>
        <p:txBody>
          <a:bodyPr/>
          <a:lstStyle/>
          <a:p>
            <a:r>
              <a:rPr lang="en-AU" b="1" dirty="0">
                <a:solidFill>
                  <a:schemeClr val="tx1"/>
                </a:solidFill>
                <a:latin typeface="Arial" panose="020B0604020202020204" pitchFamily="34" charset="0"/>
                <a:cs typeface="Arial" panose="020B0604020202020204" pitchFamily="34" charset="0"/>
              </a:rPr>
              <a:t>Got a question? </a:t>
            </a:r>
            <a:r>
              <a:rPr lang="en-AU" dirty="0">
                <a:solidFill>
                  <a:schemeClr val="tx1"/>
                </a:solidFill>
                <a:latin typeface="Arial" panose="020B0604020202020204" pitchFamily="34" charset="0"/>
                <a:cs typeface="Arial" panose="020B0604020202020204" pitchFamily="34" charset="0"/>
              </a:rPr>
              <a:t>Contact Records Governance Services; records@newcastle.edu.au or 4921 5306</a:t>
            </a:r>
          </a:p>
        </p:txBody>
      </p:sp>
      <p:sp>
        <p:nvSpPr>
          <p:cNvPr id="5" name="Subtitle 2">
            <a:extLst>
              <a:ext uri="{FF2B5EF4-FFF2-40B4-BE49-F238E27FC236}">
                <a16:creationId xmlns:a16="http://schemas.microsoft.com/office/drawing/2014/main" id="{3C523C3F-9572-2A66-DB29-B2C126985B29}"/>
              </a:ext>
            </a:extLst>
          </p:cNvPr>
          <p:cNvSpPr txBox="1">
            <a:spLocks/>
          </p:cNvSpPr>
          <p:nvPr/>
        </p:nvSpPr>
        <p:spPr>
          <a:xfrm>
            <a:off x="3407533" y="1249414"/>
            <a:ext cx="8481305" cy="2969080"/>
          </a:xfrm>
          <a:prstGeom prst="rect">
            <a:avLst/>
          </a:prstGeom>
          <a:ln w="12700">
            <a:solidFill>
              <a:srgbClr val="00645A"/>
            </a:solidFill>
          </a:ln>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0000"/>
              </a:lnSpc>
            </a:pPr>
            <a:r>
              <a:rPr lang="en-AU" sz="1700" dirty="0">
                <a:solidFill>
                  <a:srgbClr val="00645A"/>
                </a:solidFill>
                <a:latin typeface="Arial Black" panose="020B0A04020102020204" pitchFamily="34" charset="0"/>
              </a:rPr>
              <a:t>OFFICIAL RECORDS</a:t>
            </a:r>
          </a:p>
          <a:p>
            <a:pPr marL="0" indent="0" algn="l">
              <a:lnSpc>
                <a:spcPct val="110000"/>
              </a:lnSpc>
              <a:buNone/>
            </a:pPr>
            <a:r>
              <a:rPr lang="en-AU" sz="1700" dirty="0">
                <a:latin typeface="Arial" panose="020B0604020202020204" pitchFamily="34" charset="0"/>
                <a:cs typeface="Arial" panose="020B0604020202020204" pitchFamily="34" charset="0"/>
              </a:rPr>
              <a:t>University records are one of its major assets and </a:t>
            </a:r>
            <a:r>
              <a:rPr lang="en-US" altLang="en-US" sz="1700" dirty="0">
                <a:latin typeface="Arial" panose="020B0604020202020204" pitchFamily="34" charset="0"/>
                <a:cs typeface="Arial" panose="020B0604020202020204" pitchFamily="34" charset="0"/>
              </a:rPr>
              <a:t>like any corporate asset we need to protect them and make the most of them – managed properly they underpin our effectiveness and time savings practices.  Good record keeping makes it easier for all of us to do our job. </a:t>
            </a:r>
            <a:endParaRPr lang="en-AU" sz="1700" dirty="0">
              <a:latin typeface="Arial" panose="020B0604020202020204" pitchFamily="34" charset="0"/>
              <a:cs typeface="Arial" panose="020B0604020202020204" pitchFamily="34" charset="0"/>
            </a:endParaRPr>
          </a:p>
          <a:p>
            <a:pPr marL="0" indent="0" algn="l">
              <a:lnSpc>
                <a:spcPct val="110000"/>
              </a:lnSpc>
              <a:buNone/>
            </a:pPr>
            <a:r>
              <a:rPr lang="en-AU" sz="1700" dirty="0">
                <a:latin typeface="Arial" panose="020B0604020202020204" pitchFamily="34" charset="0"/>
                <a:cs typeface="Arial" panose="020B0604020202020204" pitchFamily="34" charset="0"/>
              </a:rPr>
              <a:t>Records are a tangible product of our work and to recreate them in the event of a total loss would cost millions of dollars. The loss of University's records, or even a part of them, could destroy the evidence of students' achievements, staff entitlements and jeopardise the University's rights and interests.</a:t>
            </a:r>
          </a:p>
          <a:p>
            <a:pPr marL="0" indent="0" algn="l">
              <a:lnSpc>
                <a:spcPct val="110000"/>
              </a:lnSpc>
              <a:buNone/>
            </a:pPr>
            <a:r>
              <a:rPr lang="en-AU" sz="1700" dirty="0">
                <a:latin typeface="Arial" panose="020B0604020202020204" pitchFamily="34" charset="0"/>
                <a:cs typeface="Arial" panose="020B0604020202020204" pitchFamily="34" charset="0"/>
              </a:rPr>
              <a:t>An official record is the University's record of its business activities. Official records should be captured in the compliant records management system – TRIM (Content Manager).</a:t>
            </a:r>
            <a:endParaRPr lang="en-AU" sz="1500" dirty="0">
              <a:effectLst/>
              <a:latin typeface="Arial" panose="020B0604020202020204" pitchFamily="34" charset="0"/>
              <a:cs typeface="Arial" panose="020B0604020202020204" pitchFamily="34" charset="0"/>
            </a:endParaRPr>
          </a:p>
        </p:txBody>
      </p:sp>
      <p:sp>
        <p:nvSpPr>
          <p:cNvPr id="6" name="Subtitle 2">
            <a:extLst>
              <a:ext uri="{FF2B5EF4-FFF2-40B4-BE49-F238E27FC236}">
                <a16:creationId xmlns:a16="http://schemas.microsoft.com/office/drawing/2014/main" id="{463862B3-74BE-45BE-F425-2A7D097C31D4}"/>
              </a:ext>
            </a:extLst>
          </p:cNvPr>
          <p:cNvSpPr txBox="1">
            <a:spLocks/>
          </p:cNvSpPr>
          <p:nvPr/>
        </p:nvSpPr>
        <p:spPr>
          <a:xfrm>
            <a:off x="3407533" y="4458877"/>
            <a:ext cx="8481305" cy="1991083"/>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1600" dirty="0">
                <a:solidFill>
                  <a:srgbClr val="00645A"/>
                </a:solidFill>
                <a:latin typeface="Arial Black" panose="020B0A04020102020204" pitchFamily="34" charset="0"/>
              </a:rPr>
              <a:t>WHY DO WE NEED TO KEEP RECORDS?</a:t>
            </a:r>
          </a:p>
          <a:p>
            <a:pPr marL="285750" indent="-285750" algn="just">
              <a:lnSpc>
                <a:spcPct val="100000"/>
              </a:lnSpc>
              <a:buFont typeface="Arial" panose="020B0604020202020204" pitchFamily="34" charset="0"/>
              <a:buChar char="•"/>
            </a:pPr>
            <a:r>
              <a:rPr lang="en-AU" sz="1600" dirty="0">
                <a:effectLst/>
                <a:latin typeface="Arial" panose="020B0604020202020204" pitchFamily="34" charset="0"/>
                <a:cs typeface="Arial" panose="020B0604020202020204" pitchFamily="34" charset="0"/>
              </a:rPr>
              <a:t>Records provide evidence of business activities of an individual staff member, faculty or unit, or of the University as a whole; </a:t>
            </a:r>
          </a:p>
          <a:p>
            <a:pPr marL="285750" indent="-285750" algn="just">
              <a:lnSpc>
                <a:spcPct val="100000"/>
              </a:lnSpc>
              <a:buFont typeface="Arial" panose="020B0604020202020204" pitchFamily="34" charset="0"/>
              <a:buChar char="•"/>
            </a:pPr>
            <a:r>
              <a:rPr lang="en-AU" sz="1600" dirty="0">
                <a:effectLst/>
                <a:latin typeface="Arial" panose="020B0604020202020204" pitchFamily="34" charset="0"/>
                <a:cs typeface="Arial" panose="020B0604020202020204" pitchFamily="34" charset="0"/>
              </a:rPr>
              <a:t>Records provide a history of decisions, decision-making processes, advice and/or direction; </a:t>
            </a:r>
          </a:p>
          <a:p>
            <a:pPr marL="285750" indent="-285750" algn="just">
              <a:lnSpc>
                <a:spcPct val="100000"/>
              </a:lnSpc>
              <a:buFont typeface="Arial" panose="020B0604020202020204" pitchFamily="34" charset="0"/>
              <a:buChar char="•"/>
            </a:pPr>
            <a:r>
              <a:rPr lang="en-AU" sz="1600" dirty="0">
                <a:effectLst/>
                <a:latin typeface="Arial" panose="020B0604020202020204" pitchFamily="34" charset="0"/>
                <a:cs typeface="Arial" panose="020B0604020202020204" pitchFamily="34" charset="0"/>
              </a:rPr>
              <a:t>Records memory of an individual area, a faculty or unit, and/or the University as a whole.</a:t>
            </a:r>
            <a:endParaRPr lang="en-AU" sz="1400" dirty="0">
              <a:solidFill>
                <a:srgbClr val="00645A"/>
              </a:solidFill>
              <a:latin typeface="Arial Black" panose="020B0A04020102020204" pitchFamily="34" charset="0"/>
            </a:endParaRPr>
          </a:p>
        </p:txBody>
      </p:sp>
      <p:sp>
        <p:nvSpPr>
          <p:cNvPr id="8" name="Footer Placeholder 3">
            <a:extLst>
              <a:ext uri="{FF2B5EF4-FFF2-40B4-BE49-F238E27FC236}">
                <a16:creationId xmlns:a16="http://schemas.microsoft.com/office/drawing/2014/main" id="{9018DFA4-13F6-962D-D232-9C0E62DA2DFF}"/>
              </a:ext>
            </a:extLst>
          </p:cNvPr>
          <p:cNvSpPr txBox="1">
            <a:spLocks/>
          </p:cNvSpPr>
          <p:nvPr/>
        </p:nvSpPr>
        <p:spPr>
          <a:xfrm>
            <a:off x="9741694" y="6543557"/>
            <a:ext cx="2147144" cy="182563"/>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AU" b="1" dirty="0">
                <a:solidFill>
                  <a:schemeClr val="tx1"/>
                </a:solidFill>
                <a:latin typeface="Arial" panose="020B0604020202020204" pitchFamily="34" charset="0"/>
                <a:cs typeface="Arial" panose="020B0604020202020204" pitchFamily="34" charset="0"/>
              </a:rPr>
              <a:t> </a:t>
            </a:r>
            <a:r>
              <a:rPr lang="en-AU" sz="800" b="1" dirty="0">
                <a:solidFill>
                  <a:schemeClr val="bg2">
                    <a:lumMod val="90000"/>
                  </a:schemeClr>
                </a:solidFill>
                <a:latin typeface="Arial" panose="020B0604020202020204" pitchFamily="34" charset="0"/>
                <a:cs typeface="Arial" panose="020B0604020202020204" pitchFamily="34" charset="0"/>
              </a:rPr>
              <a:t>As of 27 May 2025 - </a:t>
            </a:r>
            <a:r>
              <a:rPr lang="en-AU" b="1" dirty="0">
                <a:solidFill>
                  <a:schemeClr val="tx1"/>
                </a:solidFill>
                <a:latin typeface="Arial" panose="020B0604020202020204" pitchFamily="34" charset="0"/>
                <a:cs typeface="Arial" panose="020B0604020202020204" pitchFamily="34" charset="0"/>
              </a:rPr>
              <a:t>D16/248800</a:t>
            </a:r>
            <a:endParaRPr lang="en-AU"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2104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00E68-234C-71C6-B033-7B360BE87F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4BD985-6ADB-0B8E-E178-12730491294C}"/>
              </a:ext>
            </a:extLst>
          </p:cNvPr>
          <p:cNvSpPr>
            <a:spLocks noGrp="1"/>
          </p:cNvSpPr>
          <p:nvPr>
            <p:ph type="ctrTitle"/>
          </p:nvPr>
        </p:nvSpPr>
        <p:spPr>
          <a:xfrm>
            <a:off x="237182" y="197196"/>
            <a:ext cx="11651656" cy="1023938"/>
          </a:xfrm>
        </p:spPr>
        <p:txBody>
          <a:bodyPr>
            <a:noAutofit/>
          </a:bodyPr>
          <a:lstStyle/>
          <a:p>
            <a:r>
              <a:rPr lang="en-AU" sz="3200" dirty="0">
                <a:latin typeface="Arial Black" panose="020B0A04020102020204" pitchFamily="34" charset="0"/>
              </a:rPr>
              <a:t>HOW TO DETERMINE </a:t>
            </a:r>
            <a:r>
              <a:rPr lang="en-AU" sz="3200" dirty="0">
                <a:solidFill>
                  <a:srgbClr val="00645A"/>
                </a:solidFill>
                <a:latin typeface="Arial Black" panose="020B0A04020102020204" pitchFamily="34" charset="0"/>
              </a:rPr>
              <a:t>IF A RECORD IS OFFICIAL </a:t>
            </a:r>
            <a:r>
              <a:rPr lang="en-AU" sz="3200" dirty="0">
                <a:latin typeface="Arial Black" panose="020B0A04020102020204" pitchFamily="34" charset="0"/>
              </a:rPr>
              <a:t>AND NEEDS TO BE KEPT</a:t>
            </a:r>
            <a:endParaRPr lang="en-AU" sz="3200" dirty="0">
              <a:solidFill>
                <a:srgbClr val="00645A"/>
              </a:solidFill>
              <a:latin typeface="Arial Black" panose="020B0A04020102020204" pitchFamily="34" charset="0"/>
            </a:endParaRPr>
          </a:p>
        </p:txBody>
      </p:sp>
      <p:sp>
        <p:nvSpPr>
          <p:cNvPr id="3" name="Subtitle 2">
            <a:extLst>
              <a:ext uri="{FF2B5EF4-FFF2-40B4-BE49-F238E27FC236}">
                <a16:creationId xmlns:a16="http://schemas.microsoft.com/office/drawing/2014/main" id="{851719AE-EBFC-8833-2830-5B3A5C60E2A5}"/>
              </a:ext>
            </a:extLst>
          </p:cNvPr>
          <p:cNvSpPr>
            <a:spLocks noGrp="1"/>
          </p:cNvSpPr>
          <p:nvPr>
            <p:ph type="subTitle" idx="1"/>
          </p:nvPr>
        </p:nvSpPr>
        <p:spPr>
          <a:xfrm>
            <a:off x="237182" y="1249415"/>
            <a:ext cx="2892517" cy="5200546"/>
          </a:xfrm>
          <a:ln w="12700">
            <a:solidFill>
              <a:srgbClr val="00645A"/>
            </a:solidFill>
          </a:ln>
        </p:spPr>
        <p:txBody>
          <a:bodyPr>
            <a:normAutofit/>
          </a:bodyPr>
          <a:lstStyle/>
          <a:p>
            <a:pPr algn="l">
              <a:lnSpc>
                <a:spcPct val="100000"/>
              </a:lnSpc>
            </a:pPr>
            <a:r>
              <a:rPr lang="en-AU" sz="1600" dirty="0">
                <a:solidFill>
                  <a:srgbClr val="00645A"/>
                </a:solidFill>
                <a:latin typeface="Arial Black" panose="020B0A04020102020204" pitchFamily="34" charset="0"/>
              </a:rPr>
              <a:t>ORIGINALITY OF THE RECORDS</a:t>
            </a:r>
          </a:p>
          <a:p>
            <a:pPr marL="0" indent="0" algn="l">
              <a:lnSpc>
                <a:spcPct val="100000"/>
              </a:lnSpc>
              <a:buFont typeface="Arial" panose="020B0604020202020204" pitchFamily="34" charset="0"/>
              <a:buNone/>
            </a:pPr>
            <a:r>
              <a:rPr lang="en-AU" sz="1800" dirty="0">
                <a:effectLst/>
                <a:latin typeface="Arial" panose="020B0604020202020204" pitchFamily="34" charset="0"/>
                <a:cs typeface="Arial" panose="020B0604020202020204" pitchFamily="34" charset="0"/>
              </a:rPr>
              <a:t>Determine whether or not the information is duplicated elsewhere. </a:t>
            </a:r>
          </a:p>
          <a:p>
            <a:pPr marL="0" indent="0" algn="l">
              <a:lnSpc>
                <a:spcPct val="100000"/>
              </a:lnSpc>
              <a:buFont typeface="Arial" panose="020B0604020202020204" pitchFamily="34" charset="0"/>
              <a:buNone/>
            </a:pPr>
            <a:r>
              <a:rPr lang="en-AU" sz="1800" dirty="0">
                <a:effectLst/>
                <a:latin typeface="Arial" panose="020B0604020202020204" pitchFamily="34" charset="0"/>
                <a:cs typeface="Arial" panose="020B0604020202020204" pitchFamily="34" charset="0"/>
              </a:rPr>
              <a:t>If it is already captured as a record, then you don’t need to keep your copies. </a:t>
            </a:r>
          </a:p>
          <a:p>
            <a:pPr marL="0" indent="0" algn="l">
              <a:lnSpc>
                <a:spcPct val="100000"/>
              </a:lnSpc>
              <a:buFont typeface="Arial" panose="020B0604020202020204" pitchFamily="34" charset="0"/>
              <a:buNone/>
            </a:pPr>
            <a:r>
              <a:rPr lang="en-AU" sz="1800" dirty="0">
                <a:effectLst/>
                <a:latin typeface="Arial" panose="020B0604020202020204" pitchFamily="34" charset="0"/>
                <a:cs typeface="Arial" panose="020B0604020202020204" pitchFamily="34" charset="0"/>
              </a:rPr>
              <a:t>If your records provide evidence to support an official record, then they need to be managed as official records and stored in TRIM.</a:t>
            </a:r>
          </a:p>
          <a:p>
            <a:pPr algn="l"/>
            <a:endParaRPr lang="en-AU" sz="1400" dirty="0">
              <a:solidFill>
                <a:srgbClr val="00645A"/>
              </a:solidFill>
              <a:latin typeface="Arial Black" panose="020B0A04020102020204" pitchFamily="34" charset="0"/>
            </a:endParaRPr>
          </a:p>
        </p:txBody>
      </p:sp>
      <p:sp>
        <p:nvSpPr>
          <p:cNvPr id="4" name="Footer Placeholder 3">
            <a:extLst>
              <a:ext uri="{FF2B5EF4-FFF2-40B4-BE49-F238E27FC236}">
                <a16:creationId xmlns:a16="http://schemas.microsoft.com/office/drawing/2014/main" id="{D1E1596A-C693-C59A-4CA5-DFC50F18213A}"/>
              </a:ext>
            </a:extLst>
          </p:cNvPr>
          <p:cNvSpPr>
            <a:spLocks noGrp="1"/>
          </p:cNvSpPr>
          <p:nvPr>
            <p:ph type="ftr" sz="quarter" idx="11"/>
          </p:nvPr>
        </p:nvSpPr>
        <p:spPr>
          <a:xfrm>
            <a:off x="237182" y="6478241"/>
            <a:ext cx="6882075" cy="365125"/>
          </a:xfrm>
        </p:spPr>
        <p:txBody>
          <a:bodyPr/>
          <a:lstStyle/>
          <a:p>
            <a:r>
              <a:rPr lang="en-AU" b="1" dirty="0">
                <a:solidFill>
                  <a:schemeClr val="tx1"/>
                </a:solidFill>
                <a:latin typeface="Arial" panose="020B0604020202020204" pitchFamily="34" charset="0"/>
                <a:cs typeface="Arial" panose="020B0604020202020204" pitchFamily="34" charset="0"/>
              </a:rPr>
              <a:t>Got a question? </a:t>
            </a:r>
            <a:r>
              <a:rPr lang="en-AU" dirty="0">
                <a:solidFill>
                  <a:schemeClr val="tx1"/>
                </a:solidFill>
                <a:latin typeface="Arial" panose="020B0604020202020204" pitchFamily="34" charset="0"/>
                <a:cs typeface="Arial" panose="020B0604020202020204" pitchFamily="34" charset="0"/>
              </a:rPr>
              <a:t>Contact Records Governance Services; records@newcastle.edu.au or 4921 5306</a:t>
            </a:r>
          </a:p>
        </p:txBody>
      </p:sp>
      <p:sp>
        <p:nvSpPr>
          <p:cNvPr id="5" name="Subtitle 2">
            <a:extLst>
              <a:ext uri="{FF2B5EF4-FFF2-40B4-BE49-F238E27FC236}">
                <a16:creationId xmlns:a16="http://schemas.microsoft.com/office/drawing/2014/main" id="{9263DD48-255E-07BE-EC97-109D4121C403}"/>
              </a:ext>
            </a:extLst>
          </p:cNvPr>
          <p:cNvSpPr txBox="1">
            <a:spLocks/>
          </p:cNvSpPr>
          <p:nvPr/>
        </p:nvSpPr>
        <p:spPr>
          <a:xfrm>
            <a:off x="3407533" y="1249414"/>
            <a:ext cx="8481305" cy="2969080"/>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1600" dirty="0">
                <a:solidFill>
                  <a:srgbClr val="00645A"/>
                </a:solidFill>
                <a:latin typeface="Arial Black" panose="020B0A04020102020204" pitchFamily="34" charset="0"/>
              </a:rPr>
              <a:t>RESPONSIBILITIES</a:t>
            </a:r>
          </a:p>
          <a:p>
            <a:pPr marL="0" indent="0" algn="l">
              <a:lnSpc>
                <a:spcPct val="100000"/>
              </a:lnSpc>
              <a:buFont typeface="Arial" panose="020B0604020202020204" pitchFamily="34" charset="0"/>
              <a:buNone/>
            </a:pPr>
            <a:r>
              <a:rPr lang="en-AU" sz="1800" dirty="0">
                <a:effectLst/>
                <a:latin typeface="Arial" panose="020B0604020202020204" pitchFamily="34" charset="0"/>
                <a:cs typeface="Arial" panose="020B0604020202020204" pitchFamily="34" charset="0"/>
              </a:rPr>
              <a:t>Determine who is responsible for keeping the official record. Many areas may hold copies of this information, but is your area responsible for keeping the official record? Are you responsible, or is your supervisor responsible?</a:t>
            </a:r>
          </a:p>
          <a:p>
            <a:pPr marL="0" indent="0" algn="l">
              <a:lnSpc>
                <a:spcPct val="100000"/>
              </a:lnSpc>
              <a:buFont typeface="Arial" panose="020B0604020202020204" pitchFamily="34" charset="0"/>
              <a:buNone/>
            </a:pPr>
            <a:endParaRPr lang="en-AU" sz="1800" dirty="0">
              <a:effectLst/>
              <a:latin typeface="Arial" panose="020B0604020202020204" pitchFamily="34" charset="0"/>
              <a:cs typeface="Arial" panose="020B0604020202020204" pitchFamily="34" charset="0"/>
            </a:endParaRPr>
          </a:p>
          <a:p>
            <a:pPr marL="0" indent="0" algn="l">
              <a:lnSpc>
                <a:spcPct val="100000"/>
              </a:lnSpc>
              <a:buFont typeface="Arial" panose="020B0604020202020204" pitchFamily="34" charset="0"/>
              <a:buNone/>
            </a:pPr>
            <a:r>
              <a:rPr lang="en-AU" sz="1800" dirty="0">
                <a:effectLst/>
                <a:latin typeface="Arial" panose="020B0604020202020204" pitchFamily="34" charset="0"/>
                <a:cs typeface="Arial" panose="020B0604020202020204" pitchFamily="34" charset="0"/>
              </a:rPr>
              <a:t>If you are the originator of the records or your area is responsible for the functions the records support, create an official file and store these records in TRIM.</a:t>
            </a:r>
          </a:p>
        </p:txBody>
      </p:sp>
      <p:sp>
        <p:nvSpPr>
          <p:cNvPr id="6" name="Subtitle 2">
            <a:extLst>
              <a:ext uri="{FF2B5EF4-FFF2-40B4-BE49-F238E27FC236}">
                <a16:creationId xmlns:a16="http://schemas.microsoft.com/office/drawing/2014/main" id="{0D624744-B94A-3A8B-2D26-B43540FBBB25}"/>
              </a:ext>
            </a:extLst>
          </p:cNvPr>
          <p:cNvSpPr txBox="1">
            <a:spLocks/>
          </p:cNvSpPr>
          <p:nvPr/>
        </p:nvSpPr>
        <p:spPr>
          <a:xfrm>
            <a:off x="3407533" y="4458877"/>
            <a:ext cx="8481305" cy="1991083"/>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1600" dirty="0">
                <a:solidFill>
                  <a:srgbClr val="00645A"/>
                </a:solidFill>
                <a:latin typeface="Arial Black" panose="020B0A04020102020204" pitchFamily="34" charset="0"/>
              </a:rPr>
              <a:t>EVIDENCE</a:t>
            </a:r>
          </a:p>
          <a:p>
            <a:pPr marL="0" indent="0" algn="l">
              <a:lnSpc>
                <a:spcPct val="100000"/>
              </a:lnSpc>
              <a:buNone/>
            </a:pPr>
            <a:r>
              <a:rPr lang="en-AU" sz="1800" dirty="0">
                <a:latin typeface="Arial" panose="020B0604020202020204" pitchFamily="34" charset="0"/>
                <a:cs typeface="Arial" panose="020B0604020202020204" pitchFamily="34" charset="0"/>
              </a:rPr>
              <a:t>Determine whether the records are evidence of transactions that the University, your area or you could be accountable for. </a:t>
            </a:r>
          </a:p>
          <a:p>
            <a:pPr marL="0" indent="0" algn="l">
              <a:lnSpc>
                <a:spcPct val="100000"/>
              </a:lnSpc>
              <a:buNone/>
            </a:pPr>
            <a:endParaRPr lang="en-AU" sz="1800" dirty="0">
              <a:latin typeface="Arial" panose="020B0604020202020204" pitchFamily="34" charset="0"/>
              <a:cs typeface="Arial" panose="020B0604020202020204" pitchFamily="34" charset="0"/>
            </a:endParaRPr>
          </a:p>
          <a:p>
            <a:pPr marL="0" indent="0" algn="l">
              <a:lnSpc>
                <a:spcPct val="100000"/>
              </a:lnSpc>
              <a:buNone/>
            </a:pPr>
            <a:r>
              <a:rPr lang="en-AU" sz="1800" dirty="0">
                <a:latin typeface="Arial" panose="020B0604020202020204" pitchFamily="34" charset="0"/>
                <a:cs typeface="Arial" panose="020B0604020202020204" pitchFamily="34" charset="0"/>
              </a:rPr>
              <a:t>If so, they must be stored in TRIM.</a:t>
            </a:r>
            <a:endParaRPr lang="en-AU" sz="1800" b="1" i="1" u="sng" dirty="0">
              <a:effectLst/>
              <a:latin typeface="Arial" panose="020B0604020202020204" pitchFamily="34" charset="0"/>
              <a:cs typeface="Arial" panose="020B0604020202020204" pitchFamily="34" charset="0"/>
            </a:endParaRPr>
          </a:p>
        </p:txBody>
      </p:sp>
      <p:sp>
        <p:nvSpPr>
          <p:cNvPr id="8" name="Footer Placeholder 3">
            <a:extLst>
              <a:ext uri="{FF2B5EF4-FFF2-40B4-BE49-F238E27FC236}">
                <a16:creationId xmlns:a16="http://schemas.microsoft.com/office/drawing/2014/main" id="{CBACE16D-7DBF-3D83-0862-FD8DA28A0C6A}"/>
              </a:ext>
            </a:extLst>
          </p:cNvPr>
          <p:cNvSpPr txBox="1">
            <a:spLocks/>
          </p:cNvSpPr>
          <p:nvPr/>
        </p:nvSpPr>
        <p:spPr>
          <a:xfrm>
            <a:off x="9741694" y="6543557"/>
            <a:ext cx="2147144" cy="182563"/>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AU" b="1" dirty="0">
                <a:solidFill>
                  <a:schemeClr val="tx1"/>
                </a:solidFill>
                <a:latin typeface="Arial" panose="020B0604020202020204" pitchFamily="34" charset="0"/>
                <a:cs typeface="Arial" panose="020B0604020202020204" pitchFamily="34" charset="0"/>
              </a:rPr>
              <a:t> </a:t>
            </a:r>
            <a:r>
              <a:rPr lang="en-AU" sz="800" b="1" dirty="0">
                <a:solidFill>
                  <a:schemeClr val="bg2">
                    <a:lumMod val="90000"/>
                  </a:schemeClr>
                </a:solidFill>
                <a:latin typeface="Arial" panose="020B0604020202020204" pitchFamily="34" charset="0"/>
                <a:cs typeface="Arial" panose="020B0604020202020204" pitchFamily="34" charset="0"/>
              </a:rPr>
              <a:t>As of 27 May 2025 - </a:t>
            </a:r>
            <a:r>
              <a:rPr lang="en-AU" b="1" dirty="0">
                <a:solidFill>
                  <a:schemeClr val="tx1"/>
                </a:solidFill>
                <a:latin typeface="Arial" panose="020B0604020202020204" pitchFamily="34" charset="0"/>
                <a:cs typeface="Arial" panose="020B0604020202020204" pitchFamily="34" charset="0"/>
              </a:rPr>
              <a:t>D16/248800</a:t>
            </a:r>
            <a:endParaRPr lang="en-AU"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987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8ECF3-8B28-0F31-52FC-60890814C2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425365-8205-2D6C-E894-E32BB4225779}"/>
              </a:ext>
            </a:extLst>
          </p:cNvPr>
          <p:cNvSpPr>
            <a:spLocks noGrp="1"/>
          </p:cNvSpPr>
          <p:nvPr>
            <p:ph type="ctrTitle"/>
          </p:nvPr>
        </p:nvSpPr>
        <p:spPr>
          <a:xfrm>
            <a:off x="237182" y="197196"/>
            <a:ext cx="11651656" cy="1023938"/>
          </a:xfrm>
        </p:spPr>
        <p:txBody>
          <a:bodyPr>
            <a:noAutofit/>
          </a:bodyPr>
          <a:lstStyle/>
          <a:p>
            <a:r>
              <a:rPr lang="en-AU" sz="3200" dirty="0">
                <a:latin typeface="Arial Black" panose="020B0A04020102020204" pitchFamily="34" charset="0"/>
              </a:rPr>
              <a:t>HOW TO DETERMINE </a:t>
            </a:r>
            <a:r>
              <a:rPr lang="en-AU" sz="3200" dirty="0">
                <a:solidFill>
                  <a:srgbClr val="00645A"/>
                </a:solidFill>
                <a:latin typeface="Arial Black" panose="020B0A04020102020204" pitchFamily="34" charset="0"/>
              </a:rPr>
              <a:t>IF A RECORD IS OFFICIAL </a:t>
            </a:r>
            <a:r>
              <a:rPr lang="en-AU" sz="3200" dirty="0">
                <a:latin typeface="Arial Black" panose="020B0A04020102020204" pitchFamily="34" charset="0"/>
              </a:rPr>
              <a:t>AND NEEDS TO BE KEPT</a:t>
            </a:r>
            <a:endParaRPr lang="en-AU" sz="3200" dirty="0">
              <a:solidFill>
                <a:srgbClr val="00645A"/>
              </a:solidFill>
              <a:latin typeface="Arial Black" panose="020B0A04020102020204" pitchFamily="34" charset="0"/>
            </a:endParaRPr>
          </a:p>
        </p:txBody>
      </p:sp>
      <p:sp>
        <p:nvSpPr>
          <p:cNvPr id="4" name="Footer Placeholder 3">
            <a:extLst>
              <a:ext uri="{FF2B5EF4-FFF2-40B4-BE49-F238E27FC236}">
                <a16:creationId xmlns:a16="http://schemas.microsoft.com/office/drawing/2014/main" id="{FBC2C23B-8252-BABC-2F17-8A2661F895CA}"/>
              </a:ext>
            </a:extLst>
          </p:cNvPr>
          <p:cNvSpPr>
            <a:spLocks noGrp="1"/>
          </p:cNvSpPr>
          <p:nvPr>
            <p:ph type="ftr" sz="quarter" idx="11"/>
          </p:nvPr>
        </p:nvSpPr>
        <p:spPr>
          <a:xfrm>
            <a:off x="237182" y="6478241"/>
            <a:ext cx="6892961" cy="365125"/>
          </a:xfrm>
        </p:spPr>
        <p:txBody>
          <a:bodyPr/>
          <a:lstStyle/>
          <a:p>
            <a:r>
              <a:rPr lang="en-AU" b="1" dirty="0">
                <a:solidFill>
                  <a:schemeClr val="tx1"/>
                </a:solidFill>
                <a:latin typeface="Arial" panose="020B0604020202020204" pitchFamily="34" charset="0"/>
                <a:cs typeface="Arial" panose="020B0604020202020204" pitchFamily="34" charset="0"/>
              </a:rPr>
              <a:t>Got a question? </a:t>
            </a:r>
            <a:r>
              <a:rPr lang="en-AU" dirty="0">
                <a:solidFill>
                  <a:schemeClr val="tx1"/>
                </a:solidFill>
                <a:latin typeface="Arial" panose="020B0604020202020204" pitchFamily="34" charset="0"/>
                <a:cs typeface="Arial" panose="020B0604020202020204" pitchFamily="34" charset="0"/>
              </a:rPr>
              <a:t>Contact Records Governance Services; records@newcastle.edu.au or 4921 5306</a:t>
            </a:r>
          </a:p>
        </p:txBody>
      </p:sp>
      <p:sp>
        <p:nvSpPr>
          <p:cNvPr id="6" name="Subtitle 2">
            <a:extLst>
              <a:ext uri="{FF2B5EF4-FFF2-40B4-BE49-F238E27FC236}">
                <a16:creationId xmlns:a16="http://schemas.microsoft.com/office/drawing/2014/main" id="{D328A86A-B233-05DA-7982-3E2A56CAB062}"/>
              </a:ext>
            </a:extLst>
          </p:cNvPr>
          <p:cNvSpPr txBox="1">
            <a:spLocks/>
          </p:cNvSpPr>
          <p:nvPr/>
        </p:nvSpPr>
        <p:spPr>
          <a:xfrm>
            <a:off x="303162" y="1221134"/>
            <a:ext cx="10847831" cy="537329"/>
          </a:xfrm>
          <a:prstGeom prst="rect">
            <a:avLst/>
          </a:prstGeom>
          <a:ln w="12700">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1600" dirty="0">
                <a:latin typeface="Arial" panose="020B0604020202020204" pitchFamily="34" charset="0"/>
                <a:cs typeface="Arial" panose="020B0604020202020204" pitchFamily="34" charset="0"/>
              </a:rPr>
              <a:t>If you are still uncertain as to whether your records are an official University record, apply the following tests:</a:t>
            </a:r>
          </a:p>
        </p:txBody>
      </p:sp>
      <p:graphicFrame>
        <p:nvGraphicFramePr>
          <p:cNvPr id="9" name="Content Placeholder 3">
            <a:extLst>
              <a:ext uri="{FF2B5EF4-FFF2-40B4-BE49-F238E27FC236}">
                <a16:creationId xmlns:a16="http://schemas.microsoft.com/office/drawing/2014/main" id="{376157FA-7875-0CCE-6AEA-A623EB8B0E8B}"/>
              </a:ext>
            </a:extLst>
          </p:cNvPr>
          <p:cNvGraphicFramePr>
            <a:graphicFrameLocks/>
          </p:cNvGraphicFramePr>
          <p:nvPr>
            <p:extLst>
              <p:ext uri="{D42A27DB-BD31-4B8C-83A1-F6EECF244321}">
                <p14:modId xmlns:p14="http://schemas.microsoft.com/office/powerpoint/2010/main" val="631211472"/>
              </p:ext>
            </p:extLst>
          </p:nvPr>
        </p:nvGraphicFramePr>
        <p:xfrm>
          <a:off x="530907" y="1555130"/>
          <a:ext cx="5304358" cy="4473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Content Placeholder 3">
            <a:extLst>
              <a:ext uri="{FF2B5EF4-FFF2-40B4-BE49-F238E27FC236}">
                <a16:creationId xmlns:a16="http://schemas.microsoft.com/office/drawing/2014/main" id="{D56D72AE-8D47-7EDD-277A-364C9F0EEE68}"/>
              </a:ext>
            </a:extLst>
          </p:cNvPr>
          <p:cNvGraphicFramePr>
            <a:graphicFrameLocks/>
          </p:cNvGraphicFramePr>
          <p:nvPr>
            <p:extLst>
              <p:ext uri="{D42A27DB-BD31-4B8C-83A1-F6EECF244321}">
                <p14:modId xmlns:p14="http://schemas.microsoft.com/office/powerpoint/2010/main" val="2734853535"/>
              </p:ext>
            </p:extLst>
          </p:nvPr>
        </p:nvGraphicFramePr>
        <p:xfrm>
          <a:off x="6063010" y="1555130"/>
          <a:ext cx="5087983" cy="44733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 name="Subtitle 2">
            <a:extLst>
              <a:ext uri="{FF2B5EF4-FFF2-40B4-BE49-F238E27FC236}">
                <a16:creationId xmlns:a16="http://schemas.microsoft.com/office/drawing/2014/main" id="{9270E1A7-8924-204D-26EC-EF5356251031}"/>
              </a:ext>
            </a:extLst>
          </p:cNvPr>
          <p:cNvSpPr txBox="1">
            <a:spLocks/>
          </p:cNvSpPr>
          <p:nvPr/>
        </p:nvSpPr>
        <p:spPr>
          <a:xfrm>
            <a:off x="2191447" y="6113115"/>
            <a:ext cx="7287636" cy="365126"/>
          </a:xfrm>
          <a:prstGeom prst="rect">
            <a:avLst/>
          </a:prstGeom>
          <a:ln w="12700">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1600" u="sng" dirty="0">
                <a:solidFill>
                  <a:srgbClr val="00645A"/>
                </a:solidFill>
                <a:latin typeface="Arial Black" panose="020B0A04020102020204" pitchFamily="34" charset="0"/>
              </a:rPr>
              <a:t>If the answer is yes, then you must store these records in TRIM</a:t>
            </a:r>
          </a:p>
        </p:txBody>
      </p:sp>
      <p:sp>
        <p:nvSpPr>
          <p:cNvPr id="5" name="Footer Placeholder 3">
            <a:extLst>
              <a:ext uri="{FF2B5EF4-FFF2-40B4-BE49-F238E27FC236}">
                <a16:creationId xmlns:a16="http://schemas.microsoft.com/office/drawing/2014/main" id="{E7DAB4E4-D330-EF40-54DD-F30E22A5791C}"/>
              </a:ext>
            </a:extLst>
          </p:cNvPr>
          <p:cNvSpPr txBox="1">
            <a:spLocks/>
          </p:cNvSpPr>
          <p:nvPr/>
        </p:nvSpPr>
        <p:spPr>
          <a:xfrm>
            <a:off x="9741694" y="6543557"/>
            <a:ext cx="2147144" cy="182563"/>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AU" b="1" dirty="0">
                <a:solidFill>
                  <a:schemeClr val="tx1"/>
                </a:solidFill>
                <a:latin typeface="Arial" panose="020B0604020202020204" pitchFamily="34" charset="0"/>
                <a:cs typeface="Arial" panose="020B0604020202020204" pitchFamily="34" charset="0"/>
              </a:rPr>
              <a:t> </a:t>
            </a:r>
            <a:r>
              <a:rPr lang="en-AU" sz="800" b="1" dirty="0">
                <a:solidFill>
                  <a:schemeClr val="bg2">
                    <a:lumMod val="90000"/>
                  </a:schemeClr>
                </a:solidFill>
                <a:latin typeface="Arial" panose="020B0604020202020204" pitchFamily="34" charset="0"/>
                <a:cs typeface="Arial" panose="020B0604020202020204" pitchFamily="34" charset="0"/>
              </a:rPr>
              <a:t>As of 27 May 2025 - </a:t>
            </a:r>
            <a:r>
              <a:rPr lang="en-AU" b="1" dirty="0">
                <a:solidFill>
                  <a:schemeClr val="tx1"/>
                </a:solidFill>
                <a:latin typeface="Arial" panose="020B0604020202020204" pitchFamily="34" charset="0"/>
                <a:cs typeface="Arial" panose="020B0604020202020204" pitchFamily="34" charset="0"/>
              </a:rPr>
              <a:t>D16/248800</a:t>
            </a:r>
            <a:endParaRPr lang="en-AU"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1164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5928A-E5B6-D4C1-C532-E839C12D7E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8E364E-B97F-CBC3-F22C-E42D1E137768}"/>
              </a:ext>
            </a:extLst>
          </p:cNvPr>
          <p:cNvSpPr>
            <a:spLocks noGrp="1"/>
          </p:cNvSpPr>
          <p:nvPr>
            <p:ph type="ctrTitle"/>
          </p:nvPr>
        </p:nvSpPr>
        <p:spPr>
          <a:xfrm>
            <a:off x="237182" y="197196"/>
            <a:ext cx="11651656" cy="1023938"/>
          </a:xfrm>
        </p:spPr>
        <p:txBody>
          <a:bodyPr>
            <a:noAutofit/>
          </a:bodyPr>
          <a:lstStyle/>
          <a:p>
            <a:r>
              <a:rPr lang="en-AU" sz="3200" dirty="0">
                <a:latin typeface="Arial Black" panose="020B0A04020102020204" pitchFamily="34" charset="0"/>
              </a:rPr>
              <a:t>ARE YOU </a:t>
            </a:r>
            <a:r>
              <a:rPr lang="en-AU" sz="3200" dirty="0">
                <a:solidFill>
                  <a:srgbClr val="00645A"/>
                </a:solidFill>
                <a:latin typeface="Arial Black" panose="020B0A04020102020204" pitchFamily="34" charset="0"/>
              </a:rPr>
              <a:t>MOVING PREMISES </a:t>
            </a:r>
            <a:r>
              <a:rPr lang="en-AU" sz="3200" dirty="0">
                <a:latin typeface="Arial Black" panose="020B0A04020102020204" pitchFamily="34" charset="0"/>
              </a:rPr>
              <a:t>OR </a:t>
            </a:r>
            <a:br>
              <a:rPr lang="en-AU" sz="3200" dirty="0">
                <a:latin typeface="Arial Black" panose="020B0A04020102020204" pitchFamily="34" charset="0"/>
              </a:rPr>
            </a:br>
            <a:r>
              <a:rPr lang="en-AU" sz="3200" dirty="0">
                <a:solidFill>
                  <a:srgbClr val="00645A"/>
                </a:solidFill>
                <a:latin typeface="Arial Black" panose="020B0A04020102020204" pitchFamily="34" charset="0"/>
              </a:rPr>
              <a:t>LEAVING THE UNIVERSITY?</a:t>
            </a:r>
          </a:p>
        </p:txBody>
      </p:sp>
      <p:sp>
        <p:nvSpPr>
          <p:cNvPr id="3" name="Subtitle 2">
            <a:extLst>
              <a:ext uri="{FF2B5EF4-FFF2-40B4-BE49-F238E27FC236}">
                <a16:creationId xmlns:a16="http://schemas.microsoft.com/office/drawing/2014/main" id="{BCC05427-484D-A980-EF17-6897AC6A8C98}"/>
              </a:ext>
            </a:extLst>
          </p:cNvPr>
          <p:cNvSpPr>
            <a:spLocks noGrp="1"/>
          </p:cNvSpPr>
          <p:nvPr>
            <p:ph type="subTitle" idx="1"/>
          </p:nvPr>
        </p:nvSpPr>
        <p:spPr>
          <a:xfrm>
            <a:off x="303162" y="1603536"/>
            <a:ext cx="5620014" cy="4410765"/>
          </a:xfrm>
          <a:ln w="12700">
            <a:solidFill>
              <a:srgbClr val="00645A"/>
            </a:solidFill>
          </a:ln>
        </p:spPr>
        <p:txBody>
          <a:bodyPr>
            <a:normAutofit fontScale="85000" lnSpcReduction="10000"/>
          </a:bodyPr>
          <a:lstStyle/>
          <a:p>
            <a:pPr algn="l">
              <a:lnSpc>
                <a:spcPct val="100000"/>
              </a:lnSpc>
            </a:pPr>
            <a:r>
              <a:rPr lang="en-AU" sz="1900" dirty="0">
                <a:solidFill>
                  <a:srgbClr val="00645A"/>
                </a:solidFill>
                <a:latin typeface="Arial Black" panose="020B0A04020102020204" pitchFamily="34" charset="0"/>
              </a:rPr>
              <a:t>KEEP OR TRANSFER TO YOUR MANAGER</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Records required to support current business processes</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Decisions / advice provided to students</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Case management / misconduct records (less than 14 years old)</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Flex-sheets (less than 7 years old)  </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Program / Course information not in corporate systems </a:t>
            </a:r>
          </a:p>
          <a:p>
            <a:pPr marL="285750" indent="-285750" algn="just">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Student applications for assistance/adverse circumstances etc. </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Assignments /assessment - reasons for change etc. (less than 7 years)</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Complaints or appeal records (less than 7 years old)</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Student Placement Reports (records are kept for 50 years)</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Meetings between supervisors and current postgraduate research students (less than 7 years old)</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Research administration or research data not elsewhere or in other systems  </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Committee, User Group, Team meeting minutes that are not duplicates  </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Performance, review and development records (less than 3 years old) </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Accreditation records (less than 10 years old)</a:t>
            </a:r>
          </a:p>
          <a:p>
            <a:pPr marL="285750" indent="-285750" algn="l">
              <a:lnSpc>
                <a:spcPct val="100000"/>
              </a:lnSpc>
              <a:spcBef>
                <a:spcPts val="600"/>
              </a:spcBef>
              <a:buFont typeface="Arial" panose="020B0604020202020204" pitchFamily="34" charset="0"/>
              <a:buChar char="•"/>
            </a:pPr>
            <a:r>
              <a:rPr lang="en-AU" sz="1400" dirty="0">
                <a:effectLst/>
                <a:latin typeface="Arial" panose="020B0604020202020204" pitchFamily="34" charset="0"/>
                <a:cs typeface="Arial" panose="020B0604020202020204" pitchFamily="34" charset="0"/>
              </a:rPr>
              <a:t>Scholarships and Prizes  (less than 7 years old)</a:t>
            </a:r>
          </a:p>
          <a:p>
            <a:pPr algn="l"/>
            <a:endParaRPr lang="en-AU" sz="1400" dirty="0">
              <a:solidFill>
                <a:srgbClr val="00645A"/>
              </a:solidFill>
              <a:latin typeface="Arial Black" panose="020B0A04020102020204" pitchFamily="34" charset="0"/>
            </a:endParaRPr>
          </a:p>
        </p:txBody>
      </p:sp>
      <p:sp>
        <p:nvSpPr>
          <p:cNvPr id="5" name="Subtitle 2">
            <a:extLst>
              <a:ext uri="{FF2B5EF4-FFF2-40B4-BE49-F238E27FC236}">
                <a16:creationId xmlns:a16="http://schemas.microsoft.com/office/drawing/2014/main" id="{6742790B-6B5A-E1CB-D38C-669AB86F46C5}"/>
              </a:ext>
            </a:extLst>
          </p:cNvPr>
          <p:cNvSpPr txBox="1">
            <a:spLocks/>
          </p:cNvSpPr>
          <p:nvPr/>
        </p:nvSpPr>
        <p:spPr>
          <a:xfrm>
            <a:off x="6268825" y="1603537"/>
            <a:ext cx="5620014" cy="4410764"/>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1600" dirty="0">
                <a:solidFill>
                  <a:srgbClr val="00645A"/>
                </a:solidFill>
                <a:latin typeface="Arial Black" panose="020B0A04020102020204" pitchFamily="34" charset="0"/>
              </a:rPr>
              <a:t>DO NOT KEEP</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Records that do not support current business processes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Duplicate records or copies of records stored elsewhere e.g. committee meeting</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Publications from other organisations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Financial records that would be stored with Financial Services or finance systems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Personnel/ staff records that would be stored in HR or HR systems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Student records that are in Blackboard, NUSTAR or other student systems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Unused exam papers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Student Handouts </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Student attendance records pre-dating 2019</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Printed emails that do not contain critical information or that contain general or widely available information</a:t>
            </a:r>
          </a:p>
          <a:p>
            <a:pPr marL="285750" indent="-285750" algn="just">
              <a:lnSpc>
                <a:spcPct val="100000"/>
              </a:lnSpc>
              <a:spcBef>
                <a:spcPts val="600"/>
              </a:spcBef>
              <a:buFont typeface="Arial" panose="020B0604020202020204" pitchFamily="34" charset="0"/>
              <a:buChar char="•"/>
            </a:pPr>
            <a:r>
              <a:rPr lang="en-AU" sz="1200" dirty="0">
                <a:effectLst/>
                <a:latin typeface="Arial" panose="020B0604020202020204" pitchFamily="34" charset="0"/>
                <a:cs typeface="Arial" panose="020B0604020202020204" pitchFamily="34" charset="0"/>
              </a:rPr>
              <a:t>Posters </a:t>
            </a:r>
          </a:p>
          <a:p>
            <a:pPr algn="l">
              <a:lnSpc>
                <a:spcPct val="100000"/>
              </a:lnSpc>
            </a:pPr>
            <a:endParaRPr lang="en-AU" sz="1600" dirty="0">
              <a:solidFill>
                <a:srgbClr val="00645A"/>
              </a:solidFill>
              <a:latin typeface="Arial Black" panose="020B0A04020102020204" pitchFamily="34" charset="0"/>
            </a:endParaRPr>
          </a:p>
        </p:txBody>
      </p:sp>
      <p:sp>
        <p:nvSpPr>
          <p:cNvPr id="7" name="Subtitle 2">
            <a:extLst>
              <a:ext uri="{FF2B5EF4-FFF2-40B4-BE49-F238E27FC236}">
                <a16:creationId xmlns:a16="http://schemas.microsoft.com/office/drawing/2014/main" id="{B9B52335-C804-2BA0-AEC4-A9ED355F9D6B}"/>
              </a:ext>
            </a:extLst>
          </p:cNvPr>
          <p:cNvSpPr txBox="1">
            <a:spLocks/>
          </p:cNvSpPr>
          <p:nvPr/>
        </p:nvSpPr>
        <p:spPr>
          <a:xfrm>
            <a:off x="237182" y="1220153"/>
            <a:ext cx="11651656" cy="365127"/>
          </a:xfrm>
          <a:prstGeom prst="rect">
            <a:avLst/>
          </a:prstGeom>
          <a:ln w="12700">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AU" sz="1600" dirty="0">
                <a:latin typeface="Arial" panose="020B0604020202020204" pitchFamily="34" charset="0"/>
                <a:cs typeface="Arial" panose="020B0604020202020204" pitchFamily="34" charset="0"/>
              </a:rPr>
              <a:t>What do you need to do if you have records and you are moving premises or leaving the university? </a:t>
            </a:r>
            <a:endParaRPr lang="en-AU" sz="1800" dirty="0">
              <a:effectLst/>
              <a:latin typeface="Arial" panose="020B0604020202020204" pitchFamily="34" charset="0"/>
              <a:cs typeface="Arial" panose="020B0604020202020204" pitchFamily="34" charset="0"/>
            </a:endParaRPr>
          </a:p>
        </p:txBody>
      </p:sp>
      <p:sp>
        <p:nvSpPr>
          <p:cNvPr id="8" name="Subtitle 2">
            <a:extLst>
              <a:ext uri="{FF2B5EF4-FFF2-40B4-BE49-F238E27FC236}">
                <a16:creationId xmlns:a16="http://schemas.microsoft.com/office/drawing/2014/main" id="{196345F7-F360-C6A0-D679-06C107B9F1C3}"/>
              </a:ext>
            </a:extLst>
          </p:cNvPr>
          <p:cNvSpPr txBox="1">
            <a:spLocks/>
          </p:cNvSpPr>
          <p:nvPr/>
        </p:nvSpPr>
        <p:spPr>
          <a:xfrm>
            <a:off x="2577306" y="6113114"/>
            <a:ext cx="6971407" cy="365126"/>
          </a:xfrm>
          <a:prstGeom prst="rect">
            <a:avLst/>
          </a:prstGeom>
          <a:ln w="12700">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1600" u="sng" dirty="0">
                <a:solidFill>
                  <a:srgbClr val="00645A"/>
                </a:solidFill>
                <a:latin typeface="Arial Black" panose="020B0A04020102020204" pitchFamily="34" charset="0"/>
              </a:rPr>
              <a:t>Always use Confidential Bins to dispose confidential records</a:t>
            </a:r>
          </a:p>
        </p:txBody>
      </p:sp>
      <p:sp>
        <p:nvSpPr>
          <p:cNvPr id="6" name="Footer Placeholder 3">
            <a:extLst>
              <a:ext uri="{FF2B5EF4-FFF2-40B4-BE49-F238E27FC236}">
                <a16:creationId xmlns:a16="http://schemas.microsoft.com/office/drawing/2014/main" id="{E3270D09-9F88-CFCC-192A-54C1EA6B8DC0}"/>
              </a:ext>
            </a:extLst>
          </p:cNvPr>
          <p:cNvSpPr>
            <a:spLocks noGrp="1"/>
          </p:cNvSpPr>
          <p:nvPr>
            <p:ph type="ftr" sz="quarter" idx="11"/>
          </p:nvPr>
        </p:nvSpPr>
        <p:spPr>
          <a:xfrm>
            <a:off x="237182" y="6478241"/>
            <a:ext cx="6882075" cy="365125"/>
          </a:xfrm>
        </p:spPr>
        <p:txBody>
          <a:bodyPr/>
          <a:lstStyle/>
          <a:p>
            <a:r>
              <a:rPr lang="en-AU" b="1" dirty="0">
                <a:solidFill>
                  <a:schemeClr val="tx1"/>
                </a:solidFill>
                <a:latin typeface="Arial" panose="020B0604020202020204" pitchFamily="34" charset="0"/>
                <a:cs typeface="Arial" panose="020B0604020202020204" pitchFamily="34" charset="0"/>
              </a:rPr>
              <a:t>Got a question? </a:t>
            </a:r>
            <a:r>
              <a:rPr lang="en-AU" dirty="0">
                <a:solidFill>
                  <a:schemeClr val="tx1"/>
                </a:solidFill>
                <a:latin typeface="Arial" panose="020B0604020202020204" pitchFamily="34" charset="0"/>
                <a:cs typeface="Arial" panose="020B0604020202020204" pitchFamily="34" charset="0"/>
              </a:rPr>
              <a:t>Contact Records Governance Services; records@newcastle.edu.au or 4921 5306</a:t>
            </a:r>
          </a:p>
        </p:txBody>
      </p:sp>
      <p:sp>
        <p:nvSpPr>
          <p:cNvPr id="9" name="Footer Placeholder 3">
            <a:extLst>
              <a:ext uri="{FF2B5EF4-FFF2-40B4-BE49-F238E27FC236}">
                <a16:creationId xmlns:a16="http://schemas.microsoft.com/office/drawing/2014/main" id="{AC542A44-7D7F-8610-1BEC-F3F3A78FC70F}"/>
              </a:ext>
            </a:extLst>
          </p:cNvPr>
          <p:cNvSpPr txBox="1">
            <a:spLocks/>
          </p:cNvSpPr>
          <p:nvPr/>
        </p:nvSpPr>
        <p:spPr>
          <a:xfrm>
            <a:off x="9741694" y="6543557"/>
            <a:ext cx="2147144" cy="182563"/>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AU" b="1" dirty="0">
                <a:solidFill>
                  <a:schemeClr val="tx1"/>
                </a:solidFill>
                <a:latin typeface="Arial" panose="020B0604020202020204" pitchFamily="34" charset="0"/>
                <a:cs typeface="Arial" panose="020B0604020202020204" pitchFamily="34" charset="0"/>
              </a:rPr>
              <a:t> </a:t>
            </a:r>
            <a:r>
              <a:rPr lang="en-AU" sz="800" b="1" dirty="0">
                <a:solidFill>
                  <a:schemeClr val="bg2">
                    <a:lumMod val="90000"/>
                  </a:schemeClr>
                </a:solidFill>
                <a:latin typeface="Arial" panose="020B0604020202020204" pitchFamily="34" charset="0"/>
                <a:cs typeface="Arial" panose="020B0604020202020204" pitchFamily="34" charset="0"/>
              </a:rPr>
              <a:t>As of 27 May 2025 - </a:t>
            </a:r>
            <a:r>
              <a:rPr lang="en-AU" b="1" dirty="0">
                <a:solidFill>
                  <a:schemeClr val="tx1"/>
                </a:solidFill>
                <a:latin typeface="Arial" panose="020B0604020202020204" pitchFamily="34" charset="0"/>
                <a:cs typeface="Arial" panose="020B0604020202020204" pitchFamily="34" charset="0"/>
              </a:rPr>
              <a:t>D16/248800</a:t>
            </a:r>
            <a:endParaRPr lang="en-AU"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6791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9464F-6DB1-5C4D-AD2D-849218156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8F22DC-1B1A-F4B4-EFF3-D0BEC1813A24}"/>
              </a:ext>
            </a:extLst>
          </p:cNvPr>
          <p:cNvSpPr>
            <a:spLocks noGrp="1"/>
          </p:cNvSpPr>
          <p:nvPr>
            <p:ph type="ctrTitle"/>
          </p:nvPr>
        </p:nvSpPr>
        <p:spPr>
          <a:xfrm>
            <a:off x="237182" y="197196"/>
            <a:ext cx="11651656" cy="1023938"/>
          </a:xfrm>
        </p:spPr>
        <p:txBody>
          <a:bodyPr>
            <a:noAutofit/>
          </a:bodyPr>
          <a:lstStyle/>
          <a:p>
            <a:r>
              <a:rPr lang="en-AU" sz="3200" dirty="0">
                <a:latin typeface="Arial Black" panose="020B0A04020102020204" pitchFamily="34" charset="0"/>
              </a:rPr>
              <a:t>ARE YOU </a:t>
            </a:r>
            <a:r>
              <a:rPr lang="en-AU" sz="3200" dirty="0">
                <a:solidFill>
                  <a:srgbClr val="00645A"/>
                </a:solidFill>
                <a:latin typeface="Arial Black" panose="020B0A04020102020204" pitchFamily="34" charset="0"/>
              </a:rPr>
              <a:t>MOVING PREMISES </a:t>
            </a:r>
            <a:r>
              <a:rPr lang="en-AU" sz="3200" dirty="0">
                <a:latin typeface="Arial Black" panose="020B0A04020102020204" pitchFamily="34" charset="0"/>
              </a:rPr>
              <a:t>OR </a:t>
            </a:r>
            <a:br>
              <a:rPr lang="en-AU" sz="3200" dirty="0">
                <a:latin typeface="Arial Black" panose="020B0A04020102020204" pitchFamily="34" charset="0"/>
              </a:rPr>
            </a:br>
            <a:r>
              <a:rPr lang="en-AU" sz="3200" dirty="0">
                <a:solidFill>
                  <a:srgbClr val="00645A"/>
                </a:solidFill>
                <a:latin typeface="Arial Black" panose="020B0A04020102020204" pitchFamily="34" charset="0"/>
              </a:rPr>
              <a:t>LEAVING THE UNIVERSITY?</a:t>
            </a:r>
          </a:p>
        </p:txBody>
      </p:sp>
      <p:sp>
        <p:nvSpPr>
          <p:cNvPr id="3" name="Subtitle 2">
            <a:extLst>
              <a:ext uri="{FF2B5EF4-FFF2-40B4-BE49-F238E27FC236}">
                <a16:creationId xmlns:a16="http://schemas.microsoft.com/office/drawing/2014/main" id="{E6F7D8E2-5D23-47FC-238E-63103E50E5B5}"/>
              </a:ext>
            </a:extLst>
          </p:cNvPr>
          <p:cNvSpPr>
            <a:spLocks noGrp="1"/>
          </p:cNvSpPr>
          <p:nvPr>
            <p:ph type="subTitle" idx="1"/>
          </p:nvPr>
        </p:nvSpPr>
        <p:spPr>
          <a:xfrm>
            <a:off x="303162" y="1603536"/>
            <a:ext cx="5620014" cy="4410765"/>
          </a:xfrm>
          <a:ln w="12700">
            <a:solidFill>
              <a:srgbClr val="00645A"/>
            </a:solidFill>
          </a:ln>
        </p:spPr>
        <p:txBody>
          <a:bodyPr>
            <a:normAutofit/>
          </a:bodyPr>
          <a:lstStyle/>
          <a:p>
            <a:pPr marL="342900" lvl="0" indent="-342900" algn="l">
              <a:lnSpc>
                <a:spcPct val="100000"/>
              </a:lnSpc>
              <a:buFont typeface="Symbol" panose="05050102010706020507" pitchFamily="18" charset="2"/>
              <a:buChar char=""/>
            </a:pPr>
            <a:endParaRPr lang="en-AU" sz="2000" b="1"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endParaRPr lang="en-AU" sz="2000" b="1"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r>
              <a:rPr lang="en-AU" sz="2000" b="1" kern="100" dirty="0">
                <a:effectLst/>
                <a:latin typeface="Aptos" panose="020B0004020202020204" pitchFamily="34" charset="0"/>
                <a:ea typeface="Aptos" panose="020B0004020202020204" pitchFamily="34" charset="0"/>
                <a:cs typeface="Times New Roman" panose="02020603050405020304" pitchFamily="18" charset="0"/>
              </a:rPr>
              <a:t>In active use</a:t>
            </a:r>
            <a:r>
              <a:rPr lang="en-AU" sz="2000" kern="100" dirty="0">
                <a:effectLst/>
                <a:latin typeface="Aptos" panose="020B0004020202020204" pitchFamily="34" charset="0"/>
                <a:ea typeface="Aptos" panose="020B0004020202020204" pitchFamily="34" charset="0"/>
                <a:cs typeface="Times New Roman" panose="02020603050405020304" pitchFamily="18" charset="0"/>
              </a:rPr>
              <a:t>: transfer the records to the business unit, or scan the records and save these in TRIM, or give these to your manager.</a:t>
            </a:r>
          </a:p>
          <a:p>
            <a:pPr marL="342900" lvl="0" indent="-342900" algn="l">
              <a:lnSpc>
                <a:spcPct val="100000"/>
              </a:lnSpc>
              <a:buFont typeface="Symbol" panose="05050102010706020507" pitchFamily="18" charset="2"/>
              <a:buChar char=""/>
            </a:pPr>
            <a:endParaRPr lang="en-AU" sz="2000" b="1"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r>
              <a:rPr lang="en-AU" sz="2000" b="1" kern="100" dirty="0">
                <a:effectLst/>
                <a:latin typeface="Aptos" panose="020B0004020202020204" pitchFamily="34" charset="0"/>
                <a:ea typeface="Aptos" panose="020B0004020202020204" pitchFamily="34" charset="0"/>
                <a:cs typeface="Times New Roman" panose="02020603050405020304" pitchFamily="18" charset="0"/>
              </a:rPr>
              <a:t>Inactive but not eligible for destruction</a:t>
            </a:r>
            <a:r>
              <a:rPr lang="en-AU" sz="2000" kern="100" dirty="0">
                <a:effectLst/>
                <a:latin typeface="Aptos" panose="020B0004020202020204" pitchFamily="34" charset="0"/>
                <a:ea typeface="Aptos" panose="020B0004020202020204" pitchFamily="34" charset="0"/>
                <a:cs typeface="Times New Roman" panose="02020603050405020304" pitchFamily="18" charset="0"/>
              </a:rPr>
              <a:t>: transfer the records to secure on-site storage, or the University’s off-site storage provider.</a:t>
            </a:r>
          </a:p>
          <a:p>
            <a:pPr algn="l"/>
            <a:endParaRPr lang="en-AU" sz="1400" dirty="0">
              <a:solidFill>
                <a:srgbClr val="00645A"/>
              </a:solidFill>
              <a:latin typeface="Arial Black" panose="020B0A04020102020204" pitchFamily="34" charset="0"/>
            </a:endParaRPr>
          </a:p>
        </p:txBody>
      </p:sp>
      <p:sp>
        <p:nvSpPr>
          <p:cNvPr id="5" name="Subtitle 2">
            <a:extLst>
              <a:ext uri="{FF2B5EF4-FFF2-40B4-BE49-F238E27FC236}">
                <a16:creationId xmlns:a16="http://schemas.microsoft.com/office/drawing/2014/main" id="{8091FDD6-0354-E8A8-4740-CDBC82CE8F02}"/>
              </a:ext>
            </a:extLst>
          </p:cNvPr>
          <p:cNvSpPr txBox="1">
            <a:spLocks/>
          </p:cNvSpPr>
          <p:nvPr/>
        </p:nvSpPr>
        <p:spPr>
          <a:xfrm>
            <a:off x="6268825" y="1603537"/>
            <a:ext cx="5620014" cy="4410764"/>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endParaRPr lang="en-AU" sz="1600" dirty="0">
              <a:solidFill>
                <a:srgbClr val="00645A"/>
              </a:solidFill>
              <a:latin typeface="Arial Black" panose="020B0A04020102020204" pitchFamily="34" charset="0"/>
            </a:endParaRPr>
          </a:p>
        </p:txBody>
      </p:sp>
      <p:sp>
        <p:nvSpPr>
          <p:cNvPr id="7" name="Subtitle 2">
            <a:extLst>
              <a:ext uri="{FF2B5EF4-FFF2-40B4-BE49-F238E27FC236}">
                <a16:creationId xmlns:a16="http://schemas.microsoft.com/office/drawing/2014/main" id="{103B5346-FAE4-0357-9D28-703C44A8AD27}"/>
              </a:ext>
            </a:extLst>
          </p:cNvPr>
          <p:cNvSpPr txBox="1">
            <a:spLocks/>
          </p:cNvSpPr>
          <p:nvPr/>
        </p:nvSpPr>
        <p:spPr>
          <a:xfrm>
            <a:off x="237182" y="1220153"/>
            <a:ext cx="11651656" cy="365127"/>
          </a:xfrm>
          <a:prstGeom prst="rect">
            <a:avLst/>
          </a:prstGeom>
          <a:ln w="12700">
            <a:noFill/>
          </a:ln>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AU" sz="1800" dirty="0">
                <a:solidFill>
                  <a:srgbClr val="00645A"/>
                </a:solidFill>
                <a:latin typeface="Arial Black" panose="020B0A04020102020204" pitchFamily="34" charset="0"/>
              </a:rPr>
              <a:t>IF RECORDS ARE:</a:t>
            </a:r>
            <a:endParaRPr lang="en-AU" sz="1800" dirty="0">
              <a:effectLst/>
              <a:latin typeface="Arial" panose="020B0604020202020204" pitchFamily="34" charset="0"/>
              <a:cs typeface="Arial" panose="020B0604020202020204" pitchFamily="34" charset="0"/>
            </a:endParaRPr>
          </a:p>
        </p:txBody>
      </p:sp>
      <p:sp>
        <p:nvSpPr>
          <p:cNvPr id="8" name="Subtitle 2">
            <a:extLst>
              <a:ext uri="{FF2B5EF4-FFF2-40B4-BE49-F238E27FC236}">
                <a16:creationId xmlns:a16="http://schemas.microsoft.com/office/drawing/2014/main" id="{C6BB8FF2-0BF1-D670-C8B4-5C564457EE0B}"/>
              </a:ext>
            </a:extLst>
          </p:cNvPr>
          <p:cNvSpPr txBox="1">
            <a:spLocks/>
          </p:cNvSpPr>
          <p:nvPr/>
        </p:nvSpPr>
        <p:spPr>
          <a:xfrm>
            <a:off x="303162" y="6113114"/>
            <a:ext cx="11585675" cy="365126"/>
          </a:xfrm>
          <a:prstGeom prst="rect">
            <a:avLst/>
          </a:prstGeom>
          <a:ln w="12700">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1600" u="sng" dirty="0">
                <a:solidFill>
                  <a:srgbClr val="00645A"/>
                </a:solidFill>
                <a:latin typeface="Arial Black" panose="020B0A04020102020204" pitchFamily="34" charset="0"/>
              </a:rPr>
              <a:t>Records required for legal, audit or public disclosure must not be destroyed</a:t>
            </a:r>
          </a:p>
        </p:txBody>
      </p:sp>
      <p:sp>
        <p:nvSpPr>
          <p:cNvPr id="6" name="Footer Placeholder 3">
            <a:extLst>
              <a:ext uri="{FF2B5EF4-FFF2-40B4-BE49-F238E27FC236}">
                <a16:creationId xmlns:a16="http://schemas.microsoft.com/office/drawing/2014/main" id="{806723E7-F789-F865-F019-3FE0E6A13BFA}"/>
              </a:ext>
            </a:extLst>
          </p:cNvPr>
          <p:cNvSpPr>
            <a:spLocks noGrp="1"/>
          </p:cNvSpPr>
          <p:nvPr>
            <p:ph type="ftr" sz="quarter" idx="11"/>
          </p:nvPr>
        </p:nvSpPr>
        <p:spPr>
          <a:xfrm>
            <a:off x="237182" y="6478241"/>
            <a:ext cx="6903847" cy="365125"/>
          </a:xfrm>
        </p:spPr>
        <p:txBody>
          <a:bodyPr/>
          <a:lstStyle/>
          <a:p>
            <a:r>
              <a:rPr lang="en-AU" b="1" dirty="0">
                <a:solidFill>
                  <a:schemeClr val="tx1"/>
                </a:solidFill>
                <a:latin typeface="Arial" panose="020B0604020202020204" pitchFamily="34" charset="0"/>
                <a:cs typeface="Arial" panose="020B0604020202020204" pitchFamily="34" charset="0"/>
              </a:rPr>
              <a:t>Got a question? </a:t>
            </a:r>
            <a:r>
              <a:rPr lang="en-AU" dirty="0">
                <a:solidFill>
                  <a:schemeClr val="tx1"/>
                </a:solidFill>
                <a:latin typeface="Arial" panose="020B0604020202020204" pitchFamily="34" charset="0"/>
                <a:cs typeface="Arial" panose="020B0604020202020204" pitchFamily="34" charset="0"/>
              </a:rPr>
              <a:t>Contact Records Governance Services; records@newcastle.edu.au or 4921 5306</a:t>
            </a:r>
          </a:p>
        </p:txBody>
      </p:sp>
      <p:sp>
        <p:nvSpPr>
          <p:cNvPr id="11" name="Subtitle 2">
            <a:extLst>
              <a:ext uri="{FF2B5EF4-FFF2-40B4-BE49-F238E27FC236}">
                <a16:creationId xmlns:a16="http://schemas.microsoft.com/office/drawing/2014/main" id="{5DF4660C-544D-99F8-4A39-99E1ED0A5212}"/>
              </a:ext>
            </a:extLst>
          </p:cNvPr>
          <p:cNvSpPr txBox="1">
            <a:spLocks/>
          </p:cNvSpPr>
          <p:nvPr/>
        </p:nvSpPr>
        <p:spPr>
          <a:xfrm>
            <a:off x="6268825" y="1603536"/>
            <a:ext cx="5620014" cy="4410765"/>
          </a:xfrm>
          <a:prstGeom prst="rect">
            <a:avLst/>
          </a:prstGeom>
          <a:ln w="12700">
            <a:solidFill>
              <a:srgbClr val="00645A"/>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lvl="0" indent="-342900" algn="l">
              <a:lnSpc>
                <a:spcPct val="100000"/>
              </a:lnSpc>
              <a:buFont typeface="Symbol" panose="05050102010706020507" pitchFamily="18" charset="2"/>
              <a:buChar char=""/>
            </a:pPr>
            <a:endParaRPr lang="en-AU" sz="2000" b="1"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endParaRPr lang="en-AU" sz="2000" b="1" kern="100" dirty="0">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r>
              <a:rPr lang="en-AU" sz="2000" b="1" kern="100" dirty="0">
                <a:effectLst/>
                <a:latin typeface="Aptos" panose="020B0004020202020204" pitchFamily="34" charset="0"/>
                <a:ea typeface="Aptos" panose="020B0004020202020204" pitchFamily="34" charset="0"/>
                <a:cs typeface="Times New Roman" panose="02020603050405020304" pitchFamily="18" charset="0"/>
              </a:rPr>
              <a:t>Inactive and eligible for destruction</a:t>
            </a:r>
            <a:r>
              <a:rPr lang="en-AU" sz="2000" kern="100" dirty="0">
                <a:effectLst/>
                <a:latin typeface="Aptos" panose="020B0004020202020204" pitchFamily="34" charset="0"/>
                <a:ea typeface="Aptos" panose="020B0004020202020204" pitchFamily="34" charset="0"/>
                <a:cs typeface="Times New Roman" panose="02020603050405020304" pitchFamily="18" charset="0"/>
              </a:rPr>
              <a:t>: request permission to destroy the records. For help on destruction practices, see Disposal and destruction of University records.</a:t>
            </a:r>
            <a:endParaRPr lang="en-AU" sz="2000" kern="100" dirty="0">
              <a:latin typeface="Aptos" panose="020B0004020202020204" pitchFamily="34" charset="0"/>
              <a:ea typeface="Aptos" panose="020B0004020202020204" pitchFamily="34" charset="0"/>
              <a:cs typeface="Times New Roman" panose="02020603050405020304" pitchFamily="18" charset="0"/>
            </a:endParaRPr>
          </a:p>
          <a:p>
            <a:pPr lvl="0" algn="l">
              <a:lnSpc>
                <a:spcPct val="100000"/>
              </a:lnSpc>
            </a:pPr>
            <a:endParaRPr lang="en-AU" sz="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l">
              <a:lnSpc>
                <a:spcPct val="100000"/>
              </a:lnSpc>
              <a:buFont typeface="Symbol" panose="05050102010706020507" pitchFamily="18" charset="2"/>
              <a:buChar char=""/>
            </a:pPr>
            <a:r>
              <a:rPr lang="en-AU" sz="2000" b="1" kern="100" dirty="0">
                <a:effectLst/>
                <a:latin typeface="Aptos" panose="020B0004020202020204" pitchFamily="34" charset="0"/>
                <a:ea typeface="Aptos" panose="020B0004020202020204" pitchFamily="34" charset="0"/>
                <a:cs typeface="Times New Roman" panose="02020603050405020304" pitchFamily="18" charset="0"/>
              </a:rPr>
              <a:t>Required as State Archives</a:t>
            </a:r>
            <a:r>
              <a:rPr lang="en-AU" sz="2000" kern="100" dirty="0">
                <a:effectLst/>
                <a:latin typeface="Aptos" panose="020B0004020202020204" pitchFamily="34" charset="0"/>
                <a:ea typeface="Aptos" panose="020B0004020202020204" pitchFamily="34" charset="0"/>
                <a:cs typeface="Times New Roman" panose="02020603050405020304" pitchFamily="18" charset="0"/>
              </a:rPr>
              <a:t>: request records to be transferred to the University’s off-site storage provider.</a:t>
            </a:r>
          </a:p>
        </p:txBody>
      </p:sp>
      <p:sp>
        <p:nvSpPr>
          <p:cNvPr id="9" name="Footer Placeholder 3">
            <a:extLst>
              <a:ext uri="{FF2B5EF4-FFF2-40B4-BE49-F238E27FC236}">
                <a16:creationId xmlns:a16="http://schemas.microsoft.com/office/drawing/2014/main" id="{3E20316B-10DA-E533-C209-42BBCC94473B}"/>
              </a:ext>
            </a:extLst>
          </p:cNvPr>
          <p:cNvSpPr txBox="1">
            <a:spLocks/>
          </p:cNvSpPr>
          <p:nvPr/>
        </p:nvSpPr>
        <p:spPr>
          <a:xfrm>
            <a:off x="9741694" y="6543557"/>
            <a:ext cx="2147144" cy="182563"/>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AU" b="1" dirty="0">
                <a:solidFill>
                  <a:schemeClr val="tx1"/>
                </a:solidFill>
                <a:latin typeface="Arial" panose="020B0604020202020204" pitchFamily="34" charset="0"/>
                <a:cs typeface="Arial" panose="020B0604020202020204" pitchFamily="34" charset="0"/>
              </a:rPr>
              <a:t> </a:t>
            </a:r>
            <a:r>
              <a:rPr lang="en-AU" sz="800" b="1" dirty="0">
                <a:solidFill>
                  <a:schemeClr val="bg2">
                    <a:lumMod val="90000"/>
                  </a:schemeClr>
                </a:solidFill>
                <a:latin typeface="Arial" panose="020B0604020202020204" pitchFamily="34" charset="0"/>
                <a:cs typeface="Arial" panose="020B0604020202020204" pitchFamily="34" charset="0"/>
              </a:rPr>
              <a:t>As of 27 May 2025 - </a:t>
            </a:r>
            <a:r>
              <a:rPr lang="en-AU" b="1" dirty="0">
                <a:solidFill>
                  <a:schemeClr val="tx1"/>
                </a:solidFill>
                <a:latin typeface="Arial" panose="020B0604020202020204" pitchFamily="34" charset="0"/>
                <a:cs typeface="Arial" panose="020B0604020202020204" pitchFamily="34" charset="0"/>
              </a:rPr>
              <a:t>D16/248800</a:t>
            </a:r>
            <a:endParaRPr lang="en-AU"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03502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313</TotalTime>
  <Words>1243</Words>
  <Application>Microsoft Office PowerPoint</Application>
  <PresentationFormat>Widescreen</PresentationFormat>
  <Paragraphs>90</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Aptos</vt:lpstr>
      <vt:lpstr>Aptos Display</vt:lpstr>
      <vt:lpstr>Arial</vt:lpstr>
      <vt:lpstr>Arial Black</vt:lpstr>
      <vt:lpstr>Symbol</vt:lpstr>
      <vt:lpstr>Office Theme</vt:lpstr>
      <vt:lpstr>WHAT IS A RECORD?</vt:lpstr>
      <vt:lpstr>HOW TO DETERMINE IF A RECORD IS OFFICIAL AND NEEDS TO BE KEPT</vt:lpstr>
      <vt:lpstr>HOW TO DETERMINE IF A RECORD IS OFFICIAL AND NEEDS TO BE KEPT</vt:lpstr>
      <vt:lpstr>ARE YOU MOVING PREMISES OR  LEAVING THE UNIVERSITY?</vt:lpstr>
      <vt:lpstr>ARE YOU MOVING PREMISES OR  LEAVING THE UNIVERSITY?</vt:lpstr>
    </vt:vector>
  </TitlesOfParts>
  <Company>The University of Newcastle,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 Withnell</dc:creator>
  <cp:lastModifiedBy>Kat Withnell</cp:lastModifiedBy>
  <cp:revision>3</cp:revision>
  <dcterms:created xsi:type="dcterms:W3CDTF">2025-03-18T04:20:07Z</dcterms:created>
  <dcterms:modified xsi:type="dcterms:W3CDTF">2025-06-18T23:02:33Z</dcterms:modified>
</cp:coreProperties>
</file>