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9" r:id="rId4"/>
  </p:sldMasterIdLst>
  <p:notesMasterIdLst>
    <p:notesMasterId r:id="rId26"/>
  </p:notesMasterIdLst>
  <p:sldIdLst>
    <p:sldId id="256" r:id="rId5"/>
    <p:sldId id="283" r:id="rId6"/>
    <p:sldId id="258" r:id="rId7"/>
    <p:sldId id="259" r:id="rId8"/>
    <p:sldId id="261" r:id="rId9"/>
    <p:sldId id="262" r:id="rId10"/>
    <p:sldId id="263" r:id="rId11"/>
    <p:sldId id="264" r:id="rId12"/>
    <p:sldId id="265" r:id="rId13"/>
    <p:sldId id="267" r:id="rId14"/>
    <p:sldId id="268" r:id="rId15"/>
    <p:sldId id="290" r:id="rId16"/>
    <p:sldId id="269" r:id="rId17"/>
    <p:sldId id="273" r:id="rId18"/>
    <p:sldId id="274" r:id="rId19"/>
    <p:sldId id="275" r:id="rId20"/>
    <p:sldId id="276" r:id="rId21"/>
    <p:sldId id="277" r:id="rId22"/>
    <p:sldId id="288" r:id="rId23"/>
    <p:sldId id="280" r:id="rId24"/>
    <p:sldId id="284" r:id="rId25"/>
  </p:sldIdLst>
  <p:sldSz cx="18288000" cy="10287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9588" autoAdjust="0"/>
  </p:normalViewPr>
  <p:slideViewPr>
    <p:cSldViewPr snapToGrid="0">
      <p:cViewPr varScale="1">
        <p:scale>
          <a:sx n="49" d="100"/>
          <a:sy n="49" d="100"/>
        </p:scale>
        <p:origin x="468" y="-6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3" d="100"/>
          <a:sy n="63" d="100"/>
        </p:scale>
        <p:origin x="3206" y="7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2857500" y="512763"/>
            <a:ext cx="3429000"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Calibri"/>
                <a:ea typeface="Calibri"/>
                <a:cs typeface="Calibri"/>
                <a:sym typeface="Calibri"/>
              </a:rPr>
              <a:t>Thanks _______, and thanks for having me. As mentioned, I’m really excited about the prospect of AI for reducing the administrative burden on teachers and improving outcomes for students.</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Today, I’ll be showing you what it looks like to use AI for marking and feedback. I’ve deliberately narrowed the scope to make it as practical as possible and give you a launch point to try it in your own contexts. Let’s start with a really quick demo so that you can see the end goal.</a:t>
            </a:r>
            <a:endParaRPr lang="en-US" b="0" dirty="0">
              <a:effectLst/>
            </a:endParaRPr>
          </a:p>
          <a:p>
            <a:br>
              <a:rPr lang="en-US" dirty="0"/>
            </a:br>
            <a:endParaRPr dirty="0"/>
          </a:p>
        </p:txBody>
      </p:sp>
      <p:sp>
        <p:nvSpPr>
          <p:cNvPr id="86" name="Google Shape;86;p1: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3: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13: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rtl="0" fontAlgn="base"/>
            <a:r>
              <a:rPr lang="en-US" sz="1200" b="0" i="0" u="none" strike="noStrike" cap="none" dirty="0">
                <a:solidFill>
                  <a:schemeClr val="dk1"/>
                </a:solidFill>
                <a:effectLst/>
                <a:latin typeface="Calibri"/>
                <a:ea typeface="Calibri"/>
                <a:cs typeface="Calibri"/>
                <a:sym typeface="Calibri"/>
              </a:rPr>
              <a:t>Copy these from the template, but there’s a story behind each which I won’t go into now.</a:t>
            </a:r>
          </a:p>
          <a:p>
            <a:pPr rtl="0" fontAlgn="base"/>
            <a:r>
              <a:rPr lang="en-US" sz="1200" b="0" i="0" u="none" strike="noStrike" cap="none" dirty="0">
                <a:solidFill>
                  <a:schemeClr val="dk1"/>
                </a:solidFill>
                <a:effectLst/>
                <a:latin typeface="Calibri"/>
                <a:ea typeface="Calibri"/>
                <a:cs typeface="Calibri"/>
                <a:sym typeface="Calibri"/>
              </a:rPr>
              <a:t>7 Commandments for marking: </a:t>
            </a:r>
          </a:p>
          <a:p>
            <a:pPr lvl="1" rtl="0" fontAlgn="base"/>
            <a:r>
              <a:rPr lang="en-US" sz="1200" b="0" i="0" u="none" strike="noStrike" cap="none" dirty="0">
                <a:solidFill>
                  <a:schemeClr val="dk1"/>
                </a:solidFill>
                <a:effectLst/>
                <a:latin typeface="Calibri"/>
                <a:ea typeface="Calibri"/>
                <a:cs typeface="Calibri"/>
                <a:sym typeface="Calibri"/>
              </a:rPr>
              <a:t>Only evaluate based on marking criteria</a:t>
            </a:r>
          </a:p>
          <a:p>
            <a:pPr lvl="1" rtl="0" fontAlgn="base"/>
            <a:r>
              <a:rPr lang="en-US" sz="1200" b="0" i="0" u="none" strike="noStrike" cap="none" dirty="0">
                <a:solidFill>
                  <a:schemeClr val="dk1"/>
                </a:solidFill>
                <a:effectLst/>
                <a:latin typeface="Calibri"/>
                <a:ea typeface="Calibri"/>
                <a:cs typeface="Calibri"/>
                <a:sym typeface="Calibri"/>
              </a:rPr>
              <a:t>Do not award marks if the answer contradicts the marking guide</a:t>
            </a:r>
          </a:p>
          <a:p>
            <a:pPr lvl="1" rtl="0" fontAlgn="base"/>
            <a:r>
              <a:rPr lang="en-US" sz="1200" b="0" i="0" u="none" strike="noStrike" cap="none" dirty="0">
                <a:solidFill>
                  <a:schemeClr val="dk1"/>
                </a:solidFill>
                <a:effectLst/>
                <a:latin typeface="Calibri"/>
                <a:ea typeface="Calibri"/>
                <a:cs typeface="Calibri"/>
                <a:sym typeface="Calibri"/>
              </a:rPr>
              <a:t>If they write I don’t know, idk or leave blank- incorrect</a:t>
            </a:r>
          </a:p>
          <a:p>
            <a:pPr lvl="1" rtl="0" fontAlgn="base"/>
            <a:r>
              <a:rPr lang="en-US" sz="1200" b="0" i="0" u="none" strike="noStrike" cap="none" dirty="0">
                <a:solidFill>
                  <a:schemeClr val="dk1"/>
                </a:solidFill>
                <a:effectLst/>
                <a:latin typeface="Calibri"/>
                <a:ea typeface="Calibri"/>
                <a:cs typeface="Calibri"/>
                <a:sym typeface="Calibri"/>
              </a:rPr>
              <a:t>Enter only a number in the marks column</a:t>
            </a:r>
          </a:p>
          <a:p>
            <a:pPr lvl="1" rtl="0" fontAlgn="base"/>
            <a:r>
              <a:rPr lang="en-US" sz="1200" b="0" i="0" u="none" strike="noStrike" cap="none" dirty="0">
                <a:solidFill>
                  <a:schemeClr val="dk1"/>
                </a:solidFill>
                <a:effectLst/>
                <a:latin typeface="Calibri"/>
                <a:ea typeface="Calibri"/>
                <a:cs typeface="Calibri"/>
                <a:sym typeface="Calibri"/>
              </a:rPr>
              <a:t>Only award half marks if stated by marking guide</a:t>
            </a:r>
          </a:p>
          <a:p>
            <a:pPr lvl="1" rtl="0" fontAlgn="base"/>
            <a:r>
              <a:rPr lang="en-US" sz="1200" b="0" i="0" u="none" strike="noStrike" cap="none" dirty="0">
                <a:solidFill>
                  <a:schemeClr val="dk1"/>
                </a:solidFill>
                <a:effectLst/>
                <a:latin typeface="Calibri"/>
                <a:ea typeface="Calibri"/>
                <a:cs typeface="Calibri"/>
                <a:sym typeface="Calibri"/>
              </a:rPr>
              <a:t>even if a student receives 0, still record marks</a:t>
            </a:r>
          </a:p>
          <a:p>
            <a:pPr lvl="1" rtl="0" fontAlgn="base"/>
            <a:r>
              <a:rPr lang="en-US" sz="1200" b="0" i="0" u="none" strike="noStrike" cap="none" dirty="0">
                <a:solidFill>
                  <a:schemeClr val="dk1"/>
                </a:solidFill>
                <a:effectLst/>
                <a:latin typeface="Calibri"/>
                <a:ea typeface="Calibri"/>
                <a:cs typeface="Calibri"/>
                <a:sym typeface="Calibri"/>
              </a:rPr>
              <a:t>Do not deduct marks for untidy handwriting if it is correct</a:t>
            </a:r>
          </a:p>
          <a:p>
            <a:pPr rtl="0" fontAlgn="base"/>
            <a:br>
              <a:rPr lang="en-US" b="0" dirty="0">
                <a:effectLst/>
              </a:rPr>
            </a:br>
            <a:r>
              <a:rPr lang="en-US" sz="1200" b="0" i="0" u="none" strike="noStrike" cap="none" dirty="0">
                <a:solidFill>
                  <a:schemeClr val="dk1"/>
                </a:solidFill>
                <a:effectLst/>
                <a:latin typeface="Calibri"/>
                <a:ea typeface="Calibri"/>
                <a:cs typeface="Calibri"/>
                <a:sym typeface="Calibri"/>
              </a:rPr>
              <a:t>7 Commandments for feedback: </a:t>
            </a:r>
          </a:p>
          <a:p>
            <a:pPr lvl="1" rtl="0" fontAlgn="base"/>
            <a:r>
              <a:rPr lang="en-US" sz="1200" b="0" i="0" u="none" strike="noStrike" cap="none" dirty="0">
                <a:solidFill>
                  <a:schemeClr val="dk1"/>
                </a:solidFill>
                <a:effectLst/>
                <a:latin typeface="Calibri"/>
                <a:ea typeface="Calibri"/>
                <a:cs typeface="Calibri"/>
                <a:sym typeface="Calibri"/>
              </a:rPr>
              <a:t>Variety of constructive and positive feedback- no more than 2 sentences per question.</a:t>
            </a:r>
          </a:p>
          <a:p>
            <a:pPr lvl="1" rtl="0" fontAlgn="base"/>
            <a:r>
              <a:rPr lang="en-US" sz="1200" b="0" i="0" u="none" strike="noStrike" cap="none" dirty="0">
                <a:solidFill>
                  <a:schemeClr val="dk1"/>
                </a:solidFill>
                <a:effectLst/>
                <a:latin typeface="Calibri"/>
                <a:ea typeface="Calibri"/>
                <a:cs typeface="Calibri"/>
                <a:sym typeface="Calibri"/>
              </a:rPr>
              <a:t>If they receive full marks, only encourage them</a:t>
            </a:r>
          </a:p>
          <a:p>
            <a:pPr lvl="1" rtl="0" fontAlgn="base"/>
            <a:r>
              <a:rPr lang="en-US" sz="1200" b="0" i="0" u="none" strike="noStrike" cap="none" dirty="0">
                <a:solidFill>
                  <a:schemeClr val="dk1"/>
                </a:solidFill>
                <a:effectLst/>
                <a:latin typeface="Calibri"/>
                <a:ea typeface="Calibri"/>
                <a:cs typeface="Calibri"/>
                <a:sym typeface="Calibri"/>
              </a:rPr>
              <a:t>When not full marks, clarify misconceptions</a:t>
            </a:r>
          </a:p>
          <a:p>
            <a:pPr lvl="1" rtl="0" fontAlgn="base"/>
            <a:r>
              <a:rPr lang="en-US" sz="1200" b="0" i="0" u="none" strike="noStrike" cap="none" dirty="0">
                <a:solidFill>
                  <a:schemeClr val="dk1"/>
                </a:solidFill>
                <a:effectLst/>
                <a:latin typeface="Calibri"/>
                <a:ea typeface="Calibri"/>
                <a:cs typeface="Calibri"/>
                <a:sym typeface="Calibri"/>
              </a:rPr>
              <a:t>Format as natural sentences as if speaking to the student</a:t>
            </a:r>
          </a:p>
          <a:p>
            <a:pPr lvl="1" rtl="0" fontAlgn="base"/>
            <a:r>
              <a:rPr lang="en-US" sz="1200" b="0" i="0" u="none" strike="noStrike" cap="none" dirty="0">
                <a:solidFill>
                  <a:schemeClr val="dk1"/>
                </a:solidFill>
                <a:effectLst/>
                <a:latin typeface="Calibri"/>
                <a:ea typeface="Calibri"/>
                <a:cs typeface="Calibri"/>
                <a:sym typeface="Calibri"/>
              </a:rPr>
              <a:t>Don’t say “to get full marks” but rather “to improve”</a:t>
            </a:r>
          </a:p>
          <a:p>
            <a:pPr lvl="1" rtl="0" fontAlgn="base"/>
            <a:r>
              <a:rPr lang="en-US" sz="1200" b="0" i="0" u="none" strike="noStrike" cap="none" dirty="0">
                <a:solidFill>
                  <a:schemeClr val="dk1"/>
                </a:solidFill>
                <a:effectLst/>
                <a:latin typeface="Calibri"/>
                <a:ea typeface="Calibri"/>
                <a:cs typeface="Calibri"/>
                <a:sym typeface="Calibri"/>
              </a:rPr>
              <a:t>No citation marks </a:t>
            </a:r>
          </a:p>
          <a:p>
            <a:pPr lvl="1" rtl="0" fontAlgn="base"/>
            <a:r>
              <a:rPr lang="en-US" sz="1200" b="0" i="0" u="none" strike="noStrike" cap="none" dirty="0">
                <a:solidFill>
                  <a:schemeClr val="dk1"/>
                </a:solidFill>
                <a:effectLst/>
                <a:latin typeface="Calibri"/>
                <a:ea typeface="Calibri"/>
                <a:cs typeface="Calibri"/>
                <a:sym typeface="Calibri"/>
              </a:rPr>
              <a:t>Never include &lt;</a:t>
            </a:r>
            <a:r>
              <a:rPr lang="en-US" sz="1200" b="0" i="0" u="none" strike="noStrike" cap="none" dirty="0" err="1">
                <a:solidFill>
                  <a:schemeClr val="dk1"/>
                </a:solidFill>
                <a:effectLst/>
                <a:latin typeface="Calibri"/>
                <a:ea typeface="Calibri"/>
                <a:cs typeface="Calibri"/>
                <a:sym typeface="Calibri"/>
              </a:rPr>
              <a:t>br</a:t>
            </a:r>
            <a:r>
              <a:rPr lang="en-US" sz="1200" b="0" i="0" u="none" strike="noStrike" cap="none" dirty="0">
                <a:solidFill>
                  <a:schemeClr val="dk1"/>
                </a:solidFill>
                <a:effectLst/>
                <a:latin typeface="Calibri"/>
                <a:ea typeface="Calibri"/>
                <a:cs typeface="Calibri"/>
                <a:sym typeface="Calibri"/>
              </a:rPr>
              <a:t>&gt; in any feedback</a:t>
            </a:r>
          </a:p>
          <a:p>
            <a:endParaRPr lang="en-AU"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39376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44bf825de3_1_0: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44bf825de3_1_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44bf825de3_1_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344bf825de3_1_18: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This is my deidentified student sample. You can use student numbers if you like.</a:t>
            </a:r>
          </a:p>
          <a:p>
            <a:pPr rtl="0" fontAlgn="base"/>
            <a:r>
              <a:rPr lang="en-US" sz="1200" b="0" i="0" u="none" strike="noStrike" cap="none" dirty="0">
                <a:solidFill>
                  <a:schemeClr val="dk1"/>
                </a:solidFill>
                <a:effectLst/>
                <a:latin typeface="Calibri"/>
                <a:ea typeface="Calibri"/>
                <a:cs typeface="Calibri"/>
                <a:sym typeface="Calibri"/>
              </a:rPr>
              <a:t>See the highly structured task design.</a:t>
            </a:r>
          </a:p>
          <a:p>
            <a:pPr rtl="0" fontAlgn="base"/>
            <a:r>
              <a:rPr lang="en-US" sz="1200" b="0" i="0" u="none" strike="noStrike" cap="none" dirty="0">
                <a:solidFill>
                  <a:schemeClr val="dk1"/>
                </a:solidFill>
                <a:effectLst/>
                <a:latin typeface="Calibri"/>
                <a:ea typeface="Calibri"/>
                <a:cs typeface="Calibri"/>
                <a:sym typeface="Calibri"/>
              </a:rPr>
              <a:t>Upload to new chat with the 2.5 Pro model. Takes longer but worth it for the reasoning and math capabilities.</a:t>
            </a:r>
          </a:p>
          <a:p>
            <a:pPr rtl="0" fontAlgn="base"/>
            <a:r>
              <a:rPr lang="en-US" sz="1200" b="0" i="0" u="none" strike="noStrike" cap="none" dirty="0">
                <a:solidFill>
                  <a:schemeClr val="dk1"/>
                </a:solidFill>
                <a:effectLst/>
                <a:latin typeface="Calibri"/>
                <a:ea typeface="Calibri"/>
                <a:cs typeface="Calibri"/>
                <a:sym typeface="Calibri"/>
              </a:rPr>
              <a:t>Took 94 seconds to do 3 tasks like this. It takes about 4-5 minutes to handle 10 at a time. I have batch processed a year group of 80 papers in less than an hour- not including formatting and checking.</a:t>
            </a:r>
          </a:p>
          <a:p>
            <a:pPr rtl="0" fontAlgn="base"/>
            <a:r>
              <a:rPr lang="en-US" sz="1200" b="0" i="0" u="none" strike="noStrike" cap="none" dirty="0">
                <a:solidFill>
                  <a:schemeClr val="dk1"/>
                </a:solidFill>
                <a:effectLst/>
                <a:latin typeface="Calibri"/>
                <a:ea typeface="Calibri"/>
                <a:cs typeface="Calibri"/>
                <a:sym typeface="Calibri"/>
              </a:rPr>
              <a:t>Notice the output is consistent with our instructions. Section, feedback, marks, then the overall comment and the overall achievement.</a:t>
            </a:r>
          </a:p>
          <a:p>
            <a:pPr rtl="0" fontAlgn="base"/>
            <a:r>
              <a:rPr lang="en-US" sz="1200" b="0" i="0" u="none" strike="noStrike" cap="none" dirty="0">
                <a:solidFill>
                  <a:schemeClr val="dk1"/>
                </a:solidFill>
                <a:effectLst/>
                <a:latin typeface="Calibri"/>
                <a:ea typeface="Calibri"/>
                <a:cs typeface="Calibri"/>
                <a:sym typeface="Calibri"/>
              </a:rPr>
              <a:t>We export to Google docs, then tidy it up so that it prints nicely double sided (go for 2 or 4 pages).</a:t>
            </a:r>
          </a:p>
          <a:p>
            <a:pPr marL="0" lvl="0" indent="0" algn="l" rtl="0">
              <a:spcBef>
                <a:spcPts val="0"/>
              </a:spcBef>
              <a:spcAft>
                <a:spcPts val="0"/>
              </a:spcAft>
              <a:buNone/>
            </a:pPr>
            <a:endParaRPr dirty="0"/>
          </a:p>
        </p:txBody>
      </p:sp>
      <p:sp>
        <p:nvSpPr>
          <p:cNvPr id="276" name="Google Shape;276;g344bf825de3_1_18: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Feedback for the diagram looks great…. Until you see the diagram is perfectly ruled. Watch those diagram questions.</a:t>
            </a:r>
            <a:endParaRPr dirty="0"/>
          </a:p>
        </p:txBody>
      </p:sp>
      <p:sp>
        <p:nvSpPr>
          <p:cNvPr id="281" name="Google Shape;281;p1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1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1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g37812a599b6_0_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 name="Google Shape;310;g37812a599b6_0_19: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Reviewing class results- generating summaries</a:t>
            </a:r>
          </a:p>
          <a:p>
            <a:pPr lvl="1" rtl="0" fontAlgn="base"/>
            <a:r>
              <a:rPr lang="en-US" sz="1200" b="0" i="0" u="none" strike="noStrike" cap="none" dirty="0">
                <a:solidFill>
                  <a:schemeClr val="dk1"/>
                </a:solidFill>
                <a:effectLst/>
                <a:latin typeface="Calibri"/>
                <a:ea typeface="Calibri"/>
                <a:cs typeface="Calibri"/>
                <a:sym typeface="Calibri"/>
              </a:rPr>
              <a:t>Start by running an analysis on your full feedback document.</a:t>
            </a:r>
          </a:p>
          <a:p>
            <a:pPr lvl="1" rtl="0" fontAlgn="base"/>
            <a:r>
              <a:rPr lang="en-US" sz="1200" b="0" i="0" u="none" strike="noStrike" cap="none" dirty="0">
                <a:solidFill>
                  <a:schemeClr val="dk1"/>
                </a:solidFill>
                <a:effectLst/>
                <a:latin typeface="Calibri"/>
                <a:ea typeface="Calibri"/>
                <a:cs typeface="Calibri"/>
                <a:sym typeface="Calibri"/>
              </a:rPr>
              <a:t>Key Strengths- calculations- good! </a:t>
            </a:r>
          </a:p>
          <a:p>
            <a:pPr lvl="1" rtl="0" fontAlgn="base"/>
            <a:r>
              <a:rPr lang="en-US" sz="1200" b="0" i="0" u="none" strike="noStrike" cap="none" dirty="0">
                <a:solidFill>
                  <a:schemeClr val="dk1"/>
                </a:solidFill>
                <a:effectLst/>
                <a:latin typeface="Calibri"/>
                <a:ea typeface="Calibri"/>
                <a:cs typeface="Calibri"/>
                <a:sym typeface="Calibri"/>
              </a:rPr>
              <a:t>Areas for development- Using data in analysis was something I also picked up.</a:t>
            </a:r>
          </a:p>
          <a:p>
            <a:pPr lvl="1" rtl="0" fontAlgn="base"/>
            <a:r>
              <a:rPr lang="en-US" sz="1200" b="0" i="0" u="none" strike="noStrike" cap="none" dirty="0">
                <a:solidFill>
                  <a:schemeClr val="dk1"/>
                </a:solidFill>
                <a:effectLst/>
                <a:latin typeface="Calibri"/>
                <a:ea typeface="Calibri"/>
                <a:cs typeface="Calibri"/>
                <a:sym typeface="Calibri"/>
              </a:rPr>
              <a:t>Recommendations for Future instruction</a:t>
            </a:r>
          </a:p>
          <a:p>
            <a:pPr lvl="1" rtl="0" fontAlgn="base"/>
            <a:r>
              <a:rPr lang="en-US" sz="1200" b="0" i="0" u="none" strike="noStrike" cap="none" dirty="0">
                <a:solidFill>
                  <a:schemeClr val="dk1"/>
                </a:solidFill>
                <a:effectLst/>
                <a:latin typeface="Calibri"/>
                <a:ea typeface="Calibri"/>
                <a:cs typeface="Calibri"/>
                <a:sym typeface="Calibri"/>
              </a:rPr>
              <a:t>Use it to group students based on what they did well or need to improve so that you can differentiate or identify some key peer leaders in those follow up lessons.</a:t>
            </a:r>
          </a:p>
          <a:p>
            <a:pPr lvl="1" rtl="0" fontAlgn="base"/>
            <a:r>
              <a:rPr lang="en-US" sz="1200" b="0" i="0" u="none" strike="noStrike" cap="none" dirty="0">
                <a:solidFill>
                  <a:schemeClr val="dk1"/>
                </a:solidFill>
                <a:effectLst/>
                <a:latin typeface="Calibri"/>
                <a:ea typeface="Calibri"/>
                <a:cs typeface="Calibri"/>
                <a:sym typeface="Calibri"/>
              </a:rPr>
              <a:t>Vast data→ informed teaching practice</a:t>
            </a:r>
          </a:p>
          <a:p>
            <a:pPr lvl="1" rtl="0" fontAlgn="base"/>
            <a:r>
              <a:rPr lang="en-US" sz="1200" b="0" i="0" u="none" strike="noStrike" cap="none" dirty="0">
                <a:solidFill>
                  <a:schemeClr val="dk1"/>
                </a:solidFill>
                <a:effectLst/>
                <a:latin typeface="Calibri"/>
                <a:ea typeface="Calibri"/>
                <a:cs typeface="Calibri"/>
                <a:sym typeface="Calibri"/>
              </a:rPr>
              <a:t>This is a breakthrough for me. Makes this part really fun because you’re prompting to gain insights about your class! Just fascinating and really helpful.</a:t>
            </a:r>
          </a:p>
          <a:p>
            <a:pPr marL="0" lvl="0" indent="0" algn="l" rtl="0">
              <a:spcBef>
                <a:spcPts val="0"/>
              </a:spcBef>
              <a:spcAft>
                <a:spcPts val="0"/>
              </a:spcAft>
              <a:buNone/>
            </a:pPr>
            <a:endParaRPr dirty="0"/>
          </a:p>
        </p:txBody>
      </p:sp>
      <p:sp>
        <p:nvSpPr>
          <p:cNvPr id="311" name="Google Shape;311;g37812a599b6_0_19: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7812a599b6_0_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7812a599b6_0_12:notes"/>
          <p:cNvSpPr txBox="1">
            <a:spLocks noGrp="1"/>
          </p:cNvSpPr>
          <p:nvPr>
            <p:ph type="body" idx="1"/>
          </p:nvPr>
        </p:nvSpPr>
        <p:spPr>
          <a:xfrm>
            <a:off x="914400" y="3251200"/>
            <a:ext cx="7315200" cy="3081300"/>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Cut if short on time:</a:t>
            </a:r>
          </a:p>
          <a:p>
            <a:pPr lvl="1" rtl="0" fontAlgn="base"/>
            <a:r>
              <a:rPr lang="en-US" sz="1200" b="0" i="0" u="none" strike="noStrike" cap="none" dirty="0">
                <a:solidFill>
                  <a:schemeClr val="dk1"/>
                </a:solidFill>
                <a:effectLst/>
                <a:latin typeface="Calibri"/>
                <a:ea typeface="Calibri"/>
                <a:cs typeface="Calibri"/>
                <a:sym typeface="Calibri"/>
              </a:rPr>
              <a:t>Follow up questions can help you design the remedial activities since it has all that context already. Engaging dataset to practice citing numbers in conclusions. We often move at such a pace with our content, that we don’t have the luxury of slowing down to spend a remedial lesson after a task- so get AI to integrate these remedial activities into your next topic! </a:t>
            </a:r>
          </a:p>
        </p:txBody>
      </p:sp>
      <p:sp>
        <p:nvSpPr>
          <p:cNvPr id="316" name="Google Shape;316;g37812a599b6_0_12:notes"/>
          <p:cNvSpPr txBox="1">
            <a:spLocks noGrp="1"/>
          </p:cNvSpPr>
          <p:nvPr>
            <p:ph type="sldNum" idx="12"/>
          </p:nvPr>
        </p:nvSpPr>
        <p:spPr>
          <a:xfrm>
            <a:off x="5180013" y="6502400"/>
            <a:ext cx="3962400" cy="3414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a:extLst>
            <a:ext uri="{FF2B5EF4-FFF2-40B4-BE49-F238E27FC236}">
              <a16:creationId xmlns:a16="http://schemas.microsoft.com/office/drawing/2014/main" id="{B260E4BE-1F99-BD23-844E-30D29515E0EC}"/>
            </a:ext>
          </a:extLst>
        </p:cNvPr>
        <p:cNvGrpSpPr/>
        <p:nvPr/>
      </p:nvGrpSpPr>
      <p:grpSpPr>
        <a:xfrm>
          <a:off x="0" y="0"/>
          <a:ext cx="0" cy="0"/>
          <a:chOff x="0" y="0"/>
          <a:chExt cx="0" cy="0"/>
        </a:xfrm>
      </p:grpSpPr>
      <p:sp>
        <p:nvSpPr>
          <p:cNvPr id="335" name="Google Shape;335;p19:notes">
            <a:extLst>
              <a:ext uri="{FF2B5EF4-FFF2-40B4-BE49-F238E27FC236}">
                <a16:creationId xmlns:a16="http://schemas.microsoft.com/office/drawing/2014/main" id="{3C977172-F263-783E-76CD-DC534D32779A}"/>
              </a:ext>
            </a:extLst>
          </p:cNvPr>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Alternative methods (2 mins)</a:t>
            </a:r>
          </a:p>
          <a:p>
            <a:pPr lvl="1" rtl="0" fontAlgn="base"/>
            <a:r>
              <a:rPr lang="en-US" sz="1200" b="0" i="0" u="none" strike="noStrike" cap="none" dirty="0">
                <a:solidFill>
                  <a:schemeClr val="dk1"/>
                </a:solidFill>
                <a:effectLst/>
                <a:latin typeface="Calibri"/>
                <a:ea typeface="Calibri"/>
                <a:cs typeface="Calibri"/>
                <a:sym typeface="Calibri"/>
              </a:rPr>
              <a:t>Hybrid- Manual mark diagrams/graphs and AI mark the rest</a:t>
            </a:r>
          </a:p>
          <a:p>
            <a:pPr lvl="1" rtl="0" fontAlgn="base"/>
            <a:r>
              <a:rPr lang="en-US" sz="1200" b="0" i="0" u="none" strike="noStrike" cap="none" dirty="0">
                <a:solidFill>
                  <a:schemeClr val="dk1"/>
                </a:solidFill>
                <a:effectLst/>
                <a:latin typeface="Calibri"/>
                <a:ea typeface="Calibri"/>
                <a:cs typeface="Calibri"/>
                <a:sym typeface="Calibri"/>
              </a:rPr>
              <a:t>Voice type and then refine</a:t>
            </a:r>
          </a:p>
          <a:p>
            <a:pPr lvl="1" rtl="0" fontAlgn="base"/>
            <a:r>
              <a:rPr lang="en-US" sz="1200" b="0" i="0" u="none" strike="noStrike" cap="none" dirty="0">
                <a:solidFill>
                  <a:schemeClr val="dk1"/>
                </a:solidFill>
                <a:effectLst/>
                <a:latin typeface="Calibri"/>
                <a:ea typeface="Calibri"/>
                <a:cs typeface="Calibri"/>
                <a:sym typeface="Calibri"/>
              </a:rPr>
              <a:t>Teacher reflection at scale (80+ papers)</a:t>
            </a:r>
          </a:p>
          <a:p>
            <a:pPr marL="0" lvl="0" indent="0" algn="l" rtl="0">
              <a:spcBef>
                <a:spcPts val="0"/>
              </a:spcBef>
              <a:spcAft>
                <a:spcPts val="0"/>
              </a:spcAft>
              <a:buNone/>
            </a:pPr>
            <a:endParaRPr dirty="0"/>
          </a:p>
        </p:txBody>
      </p:sp>
      <p:sp>
        <p:nvSpPr>
          <p:cNvPr id="336" name="Google Shape;336;p19:notes">
            <a:extLst>
              <a:ext uri="{FF2B5EF4-FFF2-40B4-BE49-F238E27FC236}">
                <a16:creationId xmlns:a16="http://schemas.microsoft.com/office/drawing/2014/main" id="{613C7C2A-3CE6-7FDD-5807-196622DED088}"/>
              </a:ext>
            </a:extLst>
          </p:cNvPr>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59515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1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Have a play with it! </a:t>
            </a:r>
          </a:p>
          <a:p>
            <a:pPr lvl="1" rtl="0" fontAlgn="base"/>
            <a:r>
              <a:rPr lang="en-US" sz="1200" b="0" i="0" u="none" strike="noStrike" cap="none" dirty="0">
                <a:solidFill>
                  <a:schemeClr val="dk1"/>
                </a:solidFill>
                <a:effectLst/>
                <a:latin typeface="Calibri"/>
                <a:ea typeface="Calibri"/>
                <a:cs typeface="Calibri"/>
                <a:sym typeface="Calibri"/>
              </a:rPr>
              <a:t>Have a go. Copy these prompts- I have sent the sample prompts to </a:t>
            </a:r>
            <a:r>
              <a:rPr lang="en-US" sz="1200" b="0" i="0" u="none" strike="noStrike" cap="none" dirty="0" err="1">
                <a:solidFill>
                  <a:schemeClr val="dk1"/>
                </a:solidFill>
                <a:effectLst/>
                <a:latin typeface="Calibri"/>
                <a:ea typeface="Calibri"/>
                <a:cs typeface="Calibri"/>
                <a:sym typeface="Calibri"/>
              </a:rPr>
              <a:t>HunterWiSE</a:t>
            </a:r>
            <a:r>
              <a:rPr lang="en-US" sz="1200" b="0" i="0" u="none" strike="noStrike" cap="none" dirty="0">
                <a:solidFill>
                  <a:schemeClr val="dk1"/>
                </a:solidFill>
                <a:effectLst/>
                <a:latin typeface="Calibri"/>
                <a:ea typeface="Calibri"/>
                <a:cs typeface="Calibri"/>
                <a:sym typeface="Calibri"/>
              </a:rPr>
              <a:t> to distribute.</a:t>
            </a:r>
          </a:p>
          <a:p>
            <a:pPr lvl="1" rtl="0" fontAlgn="base"/>
            <a:r>
              <a:rPr lang="en-US" sz="1200" b="0" i="0" u="none" strike="noStrike" cap="none" dirty="0">
                <a:solidFill>
                  <a:schemeClr val="dk1"/>
                </a:solidFill>
                <a:effectLst/>
                <a:latin typeface="Calibri"/>
                <a:ea typeface="Calibri"/>
                <a:cs typeface="Calibri"/>
                <a:sym typeface="Calibri"/>
              </a:rPr>
              <a:t>Best case scenario is that we can improve outcomes for students AND cut down teachers’ administrative loads, then it’s worth it. </a:t>
            </a:r>
          </a:p>
          <a:p>
            <a:pPr lvl="1" rtl="0" fontAlgn="base"/>
            <a:r>
              <a:rPr lang="en-US" sz="1200" b="0" i="0" u="none" strike="noStrike" cap="none" dirty="0">
                <a:solidFill>
                  <a:schemeClr val="dk1"/>
                </a:solidFill>
                <a:effectLst/>
                <a:latin typeface="Calibri"/>
                <a:ea typeface="Calibri"/>
                <a:cs typeface="Calibri"/>
                <a:sym typeface="Calibri"/>
              </a:rPr>
              <a:t>It’s a very exciting time to be teaching because we now have a technology that is letting us go back to the days where teaching is not a desk job- it’s a people job. And that- is what I signed up for. That’s what I want to do for the next 20 years. </a:t>
            </a:r>
          </a:p>
        </p:txBody>
      </p:sp>
      <p:sp>
        <p:nvSpPr>
          <p:cNvPr id="336" name="Google Shape;336;p1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3: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07" name="Google Shape;107;p3: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08" name="Google Shape;108;p3: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 name="Google Shape;109;p3: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Common objections (2 mins)</a:t>
            </a:r>
          </a:p>
          <a:p>
            <a:pPr rtl="0"/>
            <a:r>
              <a:rPr lang="en-US" sz="1200" b="0" i="0" u="none" strike="noStrike" cap="none" dirty="0">
                <a:solidFill>
                  <a:schemeClr val="dk1"/>
                </a:solidFill>
                <a:effectLst/>
                <a:latin typeface="Calibri"/>
                <a:ea typeface="Calibri"/>
                <a:cs typeface="Calibri"/>
                <a:sym typeface="Calibri"/>
              </a:rPr>
              <a:t>Now, as that played I know there’d be a mixed reaction around the room. I’m sure some see it and go- amazing! Others may be a little apprehensive and with good reason. I think there’s a few key objections to using AI for marking and I want to deal with them up front:</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How will I know where my students are up to in their learning?</a:t>
            </a:r>
          </a:p>
          <a:p>
            <a:pPr rtl="0"/>
            <a:r>
              <a:rPr lang="en-US" sz="1200" b="0" i="0" u="none" strike="noStrike" cap="none" dirty="0">
                <a:solidFill>
                  <a:schemeClr val="dk1"/>
                </a:solidFill>
                <a:effectLst/>
                <a:latin typeface="Calibri"/>
                <a:ea typeface="Calibri"/>
                <a:cs typeface="Calibri"/>
                <a:sym typeface="Calibri"/>
              </a:rPr>
              <a:t>This is probably the strongest objection to AI marking and I think it boils down to the teacher doing it. Marking with AI needs to have human eyes checking and adjusting for every single student. The language we use at my school is “co-marking” because it’s not just feeding them through a machine and getting an output- it involves going through and measuring the mark and feedback with each question to be sure. This takes time and it means you get a sense of where each student has performed. I’ll also show you how you can also use AI to improve teacher reflection so that assessment feeds forward to inform teaching practice.</a:t>
            </a:r>
            <a:endParaRPr lang="en-US" b="0" dirty="0">
              <a:effectLst/>
            </a:endParaRPr>
          </a:p>
          <a:p>
            <a:pPr rtl="0" fontAlgn="base"/>
            <a:r>
              <a:rPr lang="en-US" sz="1200" b="0" i="0" u="none" strike="noStrike" cap="none" dirty="0">
                <a:solidFill>
                  <a:schemeClr val="dk1"/>
                </a:solidFill>
                <a:effectLst/>
                <a:latin typeface="Calibri"/>
                <a:ea typeface="Calibri"/>
                <a:cs typeface="Calibri"/>
                <a:sym typeface="Calibri"/>
              </a:rPr>
              <a:t>What about student privacy?</a:t>
            </a:r>
          </a:p>
          <a:p>
            <a:pPr rtl="0"/>
            <a:r>
              <a:rPr lang="en-US" sz="1200" b="0" i="0" u="none" strike="noStrike" cap="none" dirty="0">
                <a:solidFill>
                  <a:schemeClr val="dk1"/>
                </a:solidFill>
                <a:effectLst/>
                <a:latin typeface="Calibri"/>
                <a:ea typeface="Calibri"/>
                <a:cs typeface="Calibri"/>
                <a:sym typeface="Calibri"/>
              </a:rPr>
              <a:t>Valid question- you need to be careful if you’re not using a private version of AI. When I started experimenting with the basic models, I would deidentify student work by replacing names with my own student numbering system. If your school has NSW </a:t>
            </a:r>
            <a:r>
              <a:rPr lang="en-US" sz="1200" b="0" i="0" u="none" strike="noStrike" cap="none" dirty="0" err="1">
                <a:solidFill>
                  <a:schemeClr val="dk1"/>
                </a:solidFill>
                <a:effectLst/>
                <a:latin typeface="Calibri"/>
                <a:ea typeface="Calibri"/>
                <a:cs typeface="Calibri"/>
                <a:sym typeface="Calibri"/>
              </a:rPr>
              <a:t>educhat</a:t>
            </a:r>
            <a:r>
              <a:rPr lang="en-US" sz="1200" b="0" i="0" u="none" strike="noStrike" cap="none" dirty="0">
                <a:solidFill>
                  <a:schemeClr val="dk1"/>
                </a:solidFill>
                <a:effectLst/>
                <a:latin typeface="Calibri"/>
                <a:ea typeface="Calibri"/>
                <a:cs typeface="Calibri"/>
                <a:sym typeface="Calibri"/>
              </a:rPr>
              <a:t> or Google Gemini for enterprise, then your data should be safe.</a:t>
            </a:r>
            <a:endParaRPr lang="en-US" b="0" dirty="0">
              <a:effectLst/>
            </a:endParaRPr>
          </a:p>
          <a:p>
            <a:br>
              <a:rPr lang="en-US" dirty="0"/>
            </a:br>
            <a:endParaRPr dirty="0"/>
          </a:p>
        </p:txBody>
      </p:sp>
      <p:sp>
        <p:nvSpPr>
          <p:cNvPr id="110" name="Google Shape;110;p3: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11" name="Google Shape;111;p3: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200" b="0" i="0" u="none" strike="noStrike" cap="none" dirty="0">
                <a:solidFill>
                  <a:schemeClr val="dk1"/>
                </a:solidFill>
                <a:effectLst/>
                <a:latin typeface="Calibri"/>
                <a:ea typeface="Calibri"/>
                <a:cs typeface="Calibri"/>
                <a:sym typeface="Calibri"/>
              </a:rPr>
              <a:t>If you found this helpful, I’ve put together a free PD course called Gemini from the </a:t>
            </a:r>
            <a:r>
              <a:rPr lang="en-US" sz="1200" b="0" i="0" u="none" strike="noStrike" cap="none" dirty="0" err="1">
                <a:solidFill>
                  <a:schemeClr val="dk1"/>
                </a:solidFill>
                <a:effectLst/>
                <a:latin typeface="Calibri"/>
                <a:ea typeface="Calibri"/>
                <a:cs typeface="Calibri"/>
                <a:sym typeface="Calibri"/>
              </a:rPr>
              <a:t>Groundfloor</a:t>
            </a:r>
            <a:r>
              <a:rPr lang="en-US" sz="1200" b="0" i="0" u="none" strike="noStrike" cap="none" dirty="0">
                <a:solidFill>
                  <a:schemeClr val="dk1"/>
                </a:solidFill>
                <a:effectLst/>
                <a:latin typeface="Calibri"/>
                <a:ea typeface="Calibri"/>
                <a:cs typeface="Calibri"/>
                <a:sym typeface="Calibri"/>
              </a:rPr>
              <a:t>. There’s some video tutorials with pdfs that you can use to get started in using Gemini for the most arduous teacher admin tasks like risk assessments, report writing, marking and feedback and so on. You can google the title or scan the QR code or find it through the science and engineering challenge website. </a:t>
            </a:r>
            <a:endParaRPr lang="en-AU"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952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4: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Benefits (2 mins)</a:t>
            </a:r>
          </a:p>
          <a:p>
            <a:pPr lvl="1" rtl="0" fontAlgn="base"/>
            <a:r>
              <a:rPr lang="en-US" sz="1200" b="0" i="0" u="none" strike="noStrike" cap="none" dirty="0">
                <a:solidFill>
                  <a:schemeClr val="dk1"/>
                </a:solidFill>
                <a:effectLst/>
                <a:latin typeface="Calibri"/>
                <a:ea typeface="Calibri"/>
                <a:cs typeface="Calibri"/>
                <a:sym typeface="Calibri"/>
              </a:rPr>
              <a:t>Number 1 reason: more detailed and timely feedback helps students learn- the amount of specific and actionable feedback students receive is far greater than if we were manually marking and annotating a task by hand. This is the main reason I’ve stuck with it.</a:t>
            </a:r>
          </a:p>
          <a:p>
            <a:pPr lvl="1" rtl="0" fontAlgn="base"/>
            <a:r>
              <a:rPr lang="en-US" sz="1200" b="0" i="1" u="none" strike="noStrike" cap="none" dirty="0">
                <a:solidFill>
                  <a:schemeClr val="dk1"/>
                </a:solidFill>
                <a:effectLst/>
                <a:latin typeface="Calibri"/>
                <a:ea typeface="Calibri"/>
                <a:cs typeface="Calibri"/>
                <a:sym typeface="Calibri"/>
              </a:rPr>
              <a:t>Some </a:t>
            </a:r>
            <a:r>
              <a:rPr lang="en-US" sz="1200" b="0" i="0" u="none" strike="noStrike" cap="none" dirty="0">
                <a:solidFill>
                  <a:schemeClr val="dk1"/>
                </a:solidFill>
                <a:effectLst/>
                <a:latin typeface="Calibri"/>
                <a:ea typeface="Calibri"/>
                <a:cs typeface="Calibri"/>
                <a:sym typeface="Calibri"/>
              </a:rPr>
              <a:t>time saving- It might take about 2 hours for a marking prompt to be set up, then say 1 hour to feed through 80 tasks for a year group. Formatting and double checking still takes about 3 hours per class. You can see the time saving improves with larger tasks, larger cohorts or repetition year to year. That initial setup investment of time gets quicker each task.</a:t>
            </a:r>
          </a:p>
          <a:p>
            <a:pPr lvl="1" rtl="0" fontAlgn="base"/>
            <a:r>
              <a:rPr lang="en-US" sz="1200" b="0" i="0" u="none" strike="noStrike" cap="none" dirty="0">
                <a:solidFill>
                  <a:schemeClr val="dk1"/>
                </a:solidFill>
                <a:effectLst/>
                <a:latin typeface="Calibri"/>
                <a:ea typeface="Calibri"/>
                <a:cs typeface="Calibri"/>
                <a:sym typeface="Calibri"/>
              </a:rPr>
              <a:t>More consistent- pilot marking with teachers from other classes only goes so far. Using the same prompt each time delivers a more consistent result across the cohort.</a:t>
            </a:r>
          </a:p>
          <a:p>
            <a:pPr lvl="1" rtl="0" fontAlgn="base"/>
            <a:r>
              <a:rPr lang="en-US" sz="1200" b="0" i="0" u="none" strike="noStrike" cap="none" dirty="0">
                <a:solidFill>
                  <a:schemeClr val="dk1"/>
                </a:solidFill>
                <a:effectLst/>
                <a:latin typeface="Calibri"/>
                <a:ea typeface="Calibri"/>
                <a:cs typeface="Calibri"/>
                <a:sym typeface="Calibri"/>
              </a:rPr>
              <a:t>Helps teacher reflection- last thing I want to do is sift back through 80 papers looking for key themes. AI can speed up the analysis and help teachers use assessment to inform their teaching practice. </a:t>
            </a:r>
          </a:p>
        </p:txBody>
      </p:sp>
      <p:sp>
        <p:nvSpPr>
          <p:cNvPr id="122" name="Google Shape;122;p4: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6:notes"/>
          <p:cNvSpPr txBox="1">
            <a:spLocks noGrp="1"/>
          </p:cNvSpPr>
          <p:nvPr>
            <p:ph type="hdr" idx="2"/>
          </p:nvPr>
        </p:nvSpPr>
        <p:spPr>
          <a:xfrm>
            <a:off x="0" y="0"/>
            <a:ext cx="3962400" cy="3429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200"/>
          </a:p>
        </p:txBody>
      </p:sp>
      <p:sp>
        <p:nvSpPr>
          <p:cNvPr id="143" name="Google Shape;143;p6:notes"/>
          <p:cNvSpPr txBox="1">
            <a:spLocks noGrp="1"/>
          </p:cNvSpPr>
          <p:nvPr>
            <p:ph type="dt" idx="10"/>
          </p:nvPr>
        </p:nvSpPr>
        <p:spPr>
          <a:xfrm>
            <a:off x="5180013" y="0"/>
            <a:ext cx="3962400" cy="3429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1.7.2013</a:t>
            </a:r>
            <a:endParaRPr/>
          </a:p>
        </p:txBody>
      </p:sp>
      <p:sp>
        <p:nvSpPr>
          <p:cNvPr id="144" name="Google Shape;144;p6:notes"/>
          <p:cNvSpPr>
            <a:spLocks noGrp="1" noRot="1" noChangeAspect="1"/>
          </p:cNvSpPr>
          <p:nvPr>
            <p:ph type="sldImg" idx="3"/>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914400" y="3251200"/>
            <a:ext cx="7315200" cy="3081338"/>
          </a:xfrm>
          <a:prstGeom prst="rect">
            <a:avLst/>
          </a:prstGeom>
          <a:noFill/>
          <a:ln>
            <a:noFill/>
          </a:ln>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Before you AI:</a:t>
            </a:r>
          </a:p>
          <a:p>
            <a:pPr lvl="1" rtl="0" fontAlgn="base"/>
            <a:r>
              <a:rPr lang="en-US" sz="1200" b="0" i="0" u="none" strike="noStrike" cap="none" dirty="0">
                <a:solidFill>
                  <a:schemeClr val="dk1"/>
                </a:solidFill>
                <a:effectLst/>
                <a:latin typeface="Calibri"/>
                <a:ea typeface="Calibri"/>
                <a:cs typeface="Calibri"/>
                <a:sym typeface="Calibri"/>
              </a:rPr>
              <a:t>Think about whether AI marking is suitable- highly structured factual responses- like exams. Avoid letting AI dictate how you assess.</a:t>
            </a:r>
          </a:p>
          <a:p>
            <a:pPr lvl="1" rtl="0" fontAlgn="base"/>
            <a:r>
              <a:rPr lang="en-US" sz="1200" b="0" i="0" u="none" strike="noStrike" cap="none" dirty="0">
                <a:solidFill>
                  <a:schemeClr val="dk1"/>
                </a:solidFill>
                <a:effectLst/>
                <a:latin typeface="Calibri"/>
                <a:ea typeface="Calibri"/>
                <a:cs typeface="Calibri"/>
                <a:sym typeface="Calibri"/>
              </a:rPr>
              <a:t>Format the task well- Q numbers, writing lines/boxes, diagram Qs.</a:t>
            </a:r>
          </a:p>
        </p:txBody>
      </p:sp>
      <p:sp>
        <p:nvSpPr>
          <p:cNvPr id="146" name="Google Shape;146;p6:notes"/>
          <p:cNvSpPr txBox="1">
            <a:spLocks noGrp="1"/>
          </p:cNvSpPr>
          <p:nvPr>
            <p:ph type="ftr" idx="11"/>
          </p:nvPr>
        </p:nvSpPr>
        <p:spPr>
          <a:xfrm>
            <a:off x="0" y="6502400"/>
            <a:ext cx="3962400" cy="34131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None/>
            </a:pPr>
            <a:endParaRPr sz="1200"/>
          </a:p>
        </p:txBody>
      </p:sp>
      <p:sp>
        <p:nvSpPr>
          <p:cNvPr id="147" name="Google Shape;147;p6:notes"/>
          <p:cNvSpPr txBox="1">
            <a:spLocks noGrp="1"/>
          </p:cNvSpPr>
          <p:nvPr>
            <p:ph type="sldNum" idx="12"/>
          </p:nvPr>
        </p:nvSpPr>
        <p:spPr>
          <a:xfrm>
            <a:off x="5180013" y="6502400"/>
            <a:ext cx="3962400" cy="341313"/>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r>
              <a:rPr lang="en-US" sz="1200" b="0" i="0" u="none" strike="noStrike" cap="none">
                <a:solidFill>
                  <a:schemeClr val="dk1"/>
                </a:solidFill>
                <a:latin typeface="Calibri"/>
                <a:ea typeface="Calibri"/>
                <a:cs typeface="Calibri"/>
                <a:sym typeface="Calibri"/>
              </a:rPr>
              <a:t>‹#›</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rtl="0" fontAlgn="base"/>
            <a:r>
              <a:rPr lang="en-US" sz="1200" b="0" i="0" u="none" strike="noStrike" cap="none" dirty="0">
                <a:solidFill>
                  <a:schemeClr val="dk1"/>
                </a:solidFill>
                <a:effectLst/>
                <a:latin typeface="Calibri"/>
                <a:ea typeface="Calibri"/>
                <a:cs typeface="Calibri"/>
                <a:sym typeface="Calibri"/>
              </a:rPr>
              <a:t>Marking rubric</a:t>
            </a:r>
          </a:p>
          <a:p>
            <a:pPr lvl="1" rtl="0" fontAlgn="base"/>
            <a:r>
              <a:rPr lang="en-US" sz="1200" b="0" i="0" u="none" strike="noStrike" cap="none" dirty="0">
                <a:solidFill>
                  <a:schemeClr val="dk1"/>
                </a:solidFill>
                <a:effectLst/>
                <a:latin typeface="Calibri"/>
                <a:ea typeface="Calibri"/>
                <a:cs typeface="Calibri"/>
                <a:sym typeface="Calibri"/>
              </a:rPr>
              <a:t>Often already exists, if not - can use AI to help get the bare bones</a:t>
            </a:r>
          </a:p>
          <a:p>
            <a:pPr lvl="1" rtl="0" fontAlgn="base"/>
            <a:r>
              <a:rPr lang="en-US" sz="1200" b="0" i="0" u="none" strike="noStrike" cap="none" dirty="0">
                <a:solidFill>
                  <a:schemeClr val="dk1"/>
                </a:solidFill>
                <a:effectLst/>
                <a:latin typeface="Calibri"/>
                <a:ea typeface="Calibri"/>
                <a:cs typeface="Calibri"/>
                <a:sym typeface="Calibri"/>
              </a:rPr>
              <a:t>Very specific- include examples of correct and incorrect responses.</a:t>
            </a:r>
          </a:p>
          <a:p>
            <a:pPr lvl="1" rtl="0" fontAlgn="base"/>
            <a:r>
              <a:rPr lang="en-US" sz="1200" b="0" i="0" u="none" strike="noStrike" cap="none" dirty="0">
                <a:solidFill>
                  <a:schemeClr val="dk1"/>
                </a:solidFill>
                <a:effectLst/>
                <a:latin typeface="Calibri"/>
                <a:ea typeface="Calibri"/>
                <a:cs typeface="Calibri"/>
                <a:sym typeface="Calibri"/>
              </a:rPr>
              <a:t>Be clear about mark allocation- stipulate about half marks</a:t>
            </a:r>
          </a:p>
          <a:p>
            <a:pPr lvl="1" rtl="0" fontAlgn="base"/>
            <a:r>
              <a:rPr lang="en-US" sz="1200" b="0" i="0" u="none" strike="noStrike" cap="none" dirty="0">
                <a:solidFill>
                  <a:schemeClr val="dk1"/>
                </a:solidFill>
                <a:effectLst/>
                <a:latin typeface="Calibri"/>
                <a:ea typeface="Calibri"/>
                <a:cs typeface="Calibri"/>
                <a:sym typeface="Calibri"/>
              </a:rPr>
              <a:t>Seems to </a:t>
            </a:r>
            <a:r>
              <a:rPr lang="en-US" sz="1200" b="0" i="0" u="none" strike="noStrike" cap="none" dirty="0" err="1">
                <a:solidFill>
                  <a:schemeClr val="dk1"/>
                </a:solidFill>
                <a:effectLst/>
                <a:latin typeface="Calibri"/>
                <a:ea typeface="Calibri"/>
                <a:cs typeface="Calibri"/>
                <a:sym typeface="Calibri"/>
              </a:rPr>
              <a:t>favour</a:t>
            </a:r>
            <a:r>
              <a:rPr lang="en-US" sz="1200" b="0" i="0" u="none" strike="noStrike" cap="none" dirty="0">
                <a:solidFill>
                  <a:schemeClr val="dk1"/>
                </a:solidFill>
                <a:effectLst/>
                <a:latin typeface="Calibri"/>
                <a:ea typeface="Calibri"/>
                <a:cs typeface="Calibri"/>
                <a:sym typeface="Calibri"/>
              </a:rPr>
              <a:t> the table format</a:t>
            </a:r>
          </a:p>
          <a:p>
            <a:pPr marL="0" lvl="0" indent="0" algn="l" rtl="0">
              <a:spcBef>
                <a:spcPts val="0"/>
              </a:spcBef>
              <a:spcAft>
                <a:spcPts val="0"/>
              </a:spcAft>
              <a:buNone/>
            </a:pPr>
            <a:endParaRPr dirty="0"/>
          </a:p>
        </p:txBody>
      </p:sp>
      <p:sp>
        <p:nvSpPr>
          <p:cNvPr id="158" name="Google Shape;158;p7: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66" name="Google Shape;166;p8: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9: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7" name="Google Shape;177;p9: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0: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8" name="Google Shape;188;p10: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2:notes"/>
          <p:cNvSpPr txBox="1">
            <a:spLocks noGrp="1"/>
          </p:cNvSpPr>
          <p:nvPr>
            <p:ph type="body" idx="1"/>
          </p:nvPr>
        </p:nvSpPr>
        <p:spPr>
          <a:xfrm>
            <a:off x="914400" y="3251200"/>
            <a:ext cx="7315200" cy="3081338"/>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12:notes"/>
          <p:cNvSpPr>
            <a:spLocks noGrp="1" noRot="1" noChangeAspect="1"/>
          </p:cNvSpPr>
          <p:nvPr>
            <p:ph type="sldImg" idx="2"/>
          </p:nvPr>
        </p:nvSpPr>
        <p:spPr>
          <a:xfrm>
            <a:off x="2290763" y="512763"/>
            <a:ext cx="4562475" cy="2566987"/>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extLst>
              <a:ext uri="{28A0092B-C50C-407E-A947-70E740481C1C}">
                <a14:useLocalDpi xmlns:a14="http://schemas.microsoft.com/office/drawing/2010/main" val="0"/>
              </a:ext>
            </a:extLst>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0.jpe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newcastle.edu.au/college/engineering-science-environment/education/science-and-engineering-challenge/teachers/professional-development2/gemini-from-the-ground-floor2"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grpSp>
        <p:nvGrpSpPr>
          <p:cNvPr id="88" name="Google Shape;88;p13"/>
          <p:cNvGrpSpPr/>
          <p:nvPr/>
        </p:nvGrpSpPr>
        <p:grpSpPr>
          <a:xfrm>
            <a:off x="7081556" y="-144661"/>
            <a:ext cx="7036823" cy="10431661"/>
            <a:chOff x="0" y="-38100"/>
            <a:chExt cx="1853320" cy="2747433"/>
          </a:xfrm>
        </p:grpSpPr>
        <p:sp>
          <p:nvSpPr>
            <p:cNvPr id="89" name="Google Shape;89;p13"/>
            <p:cNvSpPr/>
            <p:nvPr/>
          </p:nvSpPr>
          <p:spPr>
            <a:xfrm>
              <a:off x="0" y="0"/>
              <a:ext cx="1853320" cy="2709333"/>
            </a:xfrm>
            <a:custGeom>
              <a:avLst/>
              <a:gdLst/>
              <a:ahLst/>
              <a:cxnLst/>
              <a:rect l="l" t="t" r="r" b="b"/>
              <a:pathLst>
                <a:path w="1853320" h="2709333" extrusionOk="0">
                  <a:moveTo>
                    <a:pt x="0" y="0"/>
                  </a:moveTo>
                  <a:lnTo>
                    <a:pt x="1853320" y="0"/>
                  </a:lnTo>
                  <a:lnTo>
                    <a:pt x="1853320" y="2709333"/>
                  </a:lnTo>
                  <a:lnTo>
                    <a:pt x="0" y="2709333"/>
                  </a:lnTo>
                  <a:close/>
                </a:path>
              </a:pathLst>
            </a:custGeom>
            <a:gradFill>
              <a:gsLst>
                <a:gs pos="0">
                  <a:srgbClr val="000000"/>
                </a:gs>
                <a:gs pos="33333">
                  <a:srgbClr val="000000">
                    <a:alpha val="86666"/>
                  </a:srgbClr>
                </a:gs>
                <a:gs pos="66667">
                  <a:srgbClr val="000000">
                    <a:alpha val="58823"/>
                  </a:srgbClr>
                </a:gs>
                <a:gs pos="100000">
                  <a:srgbClr val="000000">
                    <a:alpha val="0"/>
                  </a:srgbClr>
                </a:gs>
              </a:gsLst>
              <a:lin ang="0" scaled="0"/>
            </a:gradFill>
            <a:ln>
              <a:noFill/>
            </a:ln>
          </p:spPr>
          <p:txBody>
            <a:bodyPr/>
            <a:lstStyle/>
            <a:p>
              <a:endParaRPr lang="en-AU"/>
            </a:p>
          </p:txBody>
        </p:sp>
        <p:sp>
          <p:nvSpPr>
            <p:cNvPr id="90" name="Google Shape;90;p13"/>
            <p:cNvSpPr txBox="1"/>
            <p:nvPr/>
          </p:nvSpPr>
          <p:spPr>
            <a:xfrm>
              <a:off x="0" y="-38100"/>
              <a:ext cx="1853320"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91" name="Google Shape;91;p13"/>
          <p:cNvSpPr/>
          <p:nvPr/>
        </p:nvSpPr>
        <p:spPr>
          <a:xfrm>
            <a:off x="3803626" y="-4114800"/>
            <a:ext cx="8473205" cy="8229600"/>
          </a:xfrm>
          <a:custGeom>
            <a:avLst/>
            <a:gdLst/>
            <a:ahLst/>
            <a:cxnLst/>
            <a:rect l="l" t="t" r="r" b="b"/>
            <a:pathLst>
              <a:path w="8473205" h="8229600" extrusionOk="0">
                <a:moveTo>
                  <a:pt x="0" y="0"/>
                </a:moveTo>
                <a:lnTo>
                  <a:pt x="8473204" y="0"/>
                </a:lnTo>
                <a:lnTo>
                  <a:pt x="8473204"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92" name="Google Shape;92;p13"/>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93" name="Google Shape;93;p13"/>
          <p:cNvSpPr/>
          <p:nvPr/>
        </p:nvSpPr>
        <p:spPr>
          <a:xfrm rot="1815333">
            <a:off x="-1618358" y="6172548"/>
            <a:ext cx="12931098" cy="5576536"/>
          </a:xfrm>
          <a:custGeom>
            <a:avLst/>
            <a:gdLst/>
            <a:ahLst/>
            <a:cxnLst/>
            <a:rect l="l" t="t" r="r" b="b"/>
            <a:pathLst>
              <a:path w="12931098" h="5576536" extrusionOk="0">
                <a:moveTo>
                  <a:pt x="0" y="0"/>
                </a:moveTo>
                <a:lnTo>
                  <a:pt x="12931098" y="0"/>
                </a:lnTo>
                <a:lnTo>
                  <a:pt x="12931098" y="5576536"/>
                </a:lnTo>
                <a:lnTo>
                  <a:pt x="0" y="5576536"/>
                </a:lnTo>
                <a:lnTo>
                  <a:pt x="0" y="0"/>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94" name="Google Shape;94;p13"/>
          <p:cNvSpPr txBox="1"/>
          <p:nvPr/>
        </p:nvSpPr>
        <p:spPr>
          <a:xfrm>
            <a:off x="4169621" y="1172878"/>
            <a:ext cx="10236058" cy="1151607"/>
          </a:xfrm>
          <a:prstGeom prst="rect">
            <a:avLst/>
          </a:prstGeom>
          <a:noFill/>
          <a:ln>
            <a:noFill/>
          </a:ln>
        </p:spPr>
        <p:txBody>
          <a:bodyPr spcFirstLastPara="1" wrap="square" lIns="0" tIns="0" rIns="0" bIns="0" anchor="t" anchorCtr="0">
            <a:spAutoFit/>
          </a:bodyPr>
          <a:lstStyle/>
          <a:p>
            <a:pPr marL="0" marR="0" lvl="0" indent="0" algn="l" rtl="0">
              <a:lnSpc>
                <a:spcPct val="139994"/>
              </a:lnSpc>
              <a:spcBef>
                <a:spcPts val="0"/>
              </a:spcBef>
              <a:spcAft>
                <a:spcPts val="0"/>
              </a:spcAft>
              <a:buNone/>
            </a:pPr>
            <a:r>
              <a:rPr lang="en-US" sz="6786" b="1" i="0" u="none" strike="noStrike" cap="none" dirty="0">
                <a:solidFill>
                  <a:srgbClr val="EEEEEE"/>
                </a:solidFill>
                <a:latin typeface="Arial"/>
                <a:ea typeface="Arial"/>
                <a:cs typeface="Arial"/>
                <a:sym typeface="Arial"/>
              </a:rPr>
              <a:t>Marking and Feedback </a:t>
            </a:r>
            <a:endParaRPr dirty="0"/>
          </a:p>
        </p:txBody>
      </p:sp>
      <p:sp>
        <p:nvSpPr>
          <p:cNvPr id="95" name="Google Shape;95;p13"/>
          <p:cNvSpPr txBox="1"/>
          <p:nvPr/>
        </p:nvSpPr>
        <p:spPr>
          <a:xfrm>
            <a:off x="4169621" y="1957805"/>
            <a:ext cx="10236058" cy="1849609"/>
          </a:xfrm>
          <a:prstGeom prst="rect">
            <a:avLst/>
          </a:prstGeom>
          <a:noFill/>
          <a:ln>
            <a:noFill/>
          </a:ln>
        </p:spPr>
        <p:txBody>
          <a:bodyPr spcFirstLastPara="1" wrap="square" lIns="0" tIns="0" rIns="0" bIns="0" anchor="t" anchorCtr="0">
            <a:spAutoFit/>
          </a:bodyPr>
          <a:lstStyle/>
          <a:p>
            <a:pPr marL="0" marR="0" lvl="0" indent="0" algn="l" rtl="0">
              <a:lnSpc>
                <a:spcPct val="140011"/>
              </a:lnSpc>
              <a:spcBef>
                <a:spcPts val="0"/>
              </a:spcBef>
              <a:spcAft>
                <a:spcPts val="0"/>
              </a:spcAft>
              <a:buNone/>
            </a:pPr>
            <a:r>
              <a:rPr lang="en-US" sz="8585" b="1" i="0" u="none" strike="noStrike" cap="none" dirty="0">
                <a:solidFill>
                  <a:srgbClr val="80CFFF"/>
                </a:solidFill>
                <a:latin typeface="Arial"/>
                <a:ea typeface="Arial"/>
                <a:cs typeface="Arial"/>
                <a:sym typeface="Arial"/>
              </a:rPr>
              <a:t>with Gemini</a:t>
            </a:r>
            <a:endParaRPr dirty="0"/>
          </a:p>
        </p:txBody>
      </p:sp>
      <p:pic>
        <p:nvPicPr>
          <p:cNvPr id="2" name="Google Shape;140;p17" descr="A 80s photograph of a robot learning to ride a skateboard at sunrise with a human teaching him.">
            <a:extLst>
              <a:ext uri="{FF2B5EF4-FFF2-40B4-BE49-F238E27FC236}">
                <a16:creationId xmlns:a16="http://schemas.microsoft.com/office/drawing/2014/main" id="{7A731BA7-CDE8-4337-198E-8171CACA7B26}"/>
              </a:ext>
            </a:extLst>
          </p:cNvPr>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6011171" y="3642024"/>
            <a:ext cx="11529949" cy="6282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4"/>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13" name="Google Shape;213;p24"/>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14" name="Google Shape;214;p24"/>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15" name="Google Shape;215;p24"/>
          <p:cNvSpPr txBox="1"/>
          <p:nvPr/>
        </p:nvSpPr>
        <p:spPr>
          <a:xfrm>
            <a:off x="1558632" y="1460802"/>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216" name="Google Shape;216;p24"/>
          <p:cNvSpPr txBox="1"/>
          <p:nvPr/>
        </p:nvSpPr>
        <p:spPr>
          <a:xfrm>
            <a:off x="1028700" y="2544633"/>
            <a:ext cx="16253565" cy="1142492"/>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b="0" i="0" u="none" strike="noStrike" cap="none" dirty="0">
                <a:solidFill>
                  <a:srgbClr val="EEEEEE"/>
                </a:solidFill>
                <a:latin typeface="Arial"/>
                <a:ea typeface="Arial"/>
                <a:cs typeface="Arial"/>
                <a:sym typeface="Arial"/>
              </a:rPr>
              <a:t>Overall achievement summary</a:t>
            </a:r>
            <a:endParaRPr dirty="0"/>
          </a:p>
        </p:txBody>
      </p:sp>
      <p:sp>
        <p:nvSpPr>
          <p:cNvPr id="217" name="Google Shape;217;p24"/>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4" name="Picture 3">
            <a:extLst>
              <a:ext uri="{FF2B5EF4-FFF2-40B4-BE49-F238E27FC236}">
                <a16:creationId xmlns:a16="http://schemas.microsoft.com/office/drawing/2014/main" id="{0EC2106B-B184-5DA7-90C6-E3AF978138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07494" y="3669068"/>
            <a:ext cx="11186018" cy="64080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5"/>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24" name="Google Shape;224;p25"/>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25" name="Google Shape;225;p25"/>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26" name="Google Shape;226;p25"/>
          <p:cNvSpPr txBox="1"/>
          <p:nvPr/>
        </p:nvSpPr>
        <p:spPr>
          <a:xfrm>
            <a:off x="1558632" y="1460802"/>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227" name="Google Shape;227;p25"/>
          <p:cNvSpPr txBox="1"/>
          <p:nvPr/>
        </p:nvSpPr>
        <p:spPr>
          <a:xfrm>
            <a:off x="1028700" y="2544633"/>
            <a:ext cx="16253700" cy="1142492"/>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dirty="0">
                <a:solidFill>
                  <a:srgbClr val="EEEEEE"/>
                </a:solidFill>
              </a:rPr>
              <a:t>Overall statement</a:t>
            </a:r>
            <a:endParaRPr dirty="0"/>
          </a:p>
        </p:txBody>
      </p:sp>
      <p:sp>
        <p:nvSpPr>
          <p:cNvPr id="228" name="Google Shape;228;p25"/>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4" name="Picture 3">
            <a:extLst>
              <a:ext uri="{FF2B5EF4-FFF2-40B4-BE49-F238E27FC236}">
                <a16:creationId xmlns:a16="http://schemas.microsoft.com/office/drawing/2014/main" id="{211D3FE6-12F6-58B9-2282-E9090DD6DE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8700" y="4271073"/>
            <a:ext cx="16651861" cy="24647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4D839-F31F-323B-79BB-920DA51CB265}"/>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E5FF231C-ACC8-FD1C-F405-4F98C65461EE}"/>
              </a:ext>
            </a:extLst>
          </p:cNvPr>
          <p:cNvSpPr>
            <a:spLocks noGrp="1"/>
          </p:cNvSpPr>
          <p:nvPr>
            <p:ph type="subTitle" idx="1"/>
          </p:nvPr>
        </p:nvSpPr>
        <p:spPr/>
        <p:txBody>
          <a:bodyPr/>
          <a:lstStyle/>
          <a:p>
            <a:endParaRPr lang="en-AU"/>
          </a:p>
        </p:txBody>
      </p:sp>
      <p:pic>
        <p:nvPicPr>
          <p:cNvPr id="5" name="Picture 4">
            <a:extLst>
              <a:ext uri="{FF2B5EF4-FFF2-40B4-BE49-F238E27FC236}">
                <a16:creationId xmlns:a16="http://schemas.microsoft.com/office/drawing/2014/main" id="{107E5FC1-6ABA-5D7E-BBE3-C35F90F2D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1958" y="3383100"/>
            <a:ext cx="7772399" cy="6759062"/>
          </a:xfrm>
          <a:prstGeom prst="rect">
            <a:avLst/>
          </a:prstGeom>
        </p:spPr>
      </p:pic>
      <p:sp>
        <p:nvSpPr>
          <p:cNvPr id="6" name="Google Shape;226;p25">
            <a:extLst>
              <a:ext uri="{FF2B5EF4-FFF2-40B4-BE49-F238E27FC236}">
                <a16:creationId xmlns:a16="http://schemas.microsoft.com/office/drawing/2014/main" id="{DF4BFE3C-7A7B-16E8-06C1-524319F68354}"/>
              </a:ext>
            </a:extLst>
          </p:cNvPr>
          <p:cNvSpPr txBox="1"/>
          <p:nvPr/>
        </p:nvSpPr>
        <p:spPr>
          <a:xfrm>
            <a:off x="644784" y="0"/>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7" name="Google Shape;227;p25">
            <a:extLst>
              <a:ext uri="{FF2B5EF4-FFF2-40B4-BE49-F238E27FC236}">
                <a16:creationId xmlns:a16="http://schemas.microsoft.com/office/drawing/2014/main" id="{1E3D75B4-0454-CC9F-4808-D5E88FDAA18A}"/>
              </a:ext>
            </a:extLst>
          </p:cNvPr>
          <p:cNvSpPr txBox="1"/>
          <p:nvPr/>
        </p:nvSpPr>
        <p:spPr>
          <a:xfrm>
            <a:off x="114853" y="1083831"/>
            <a:ext cx="10641380" cy="2284984"/>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dirty="0">
                <a:solidFill>
                  <a:srgbClr val="EEEEEE"/>
                </a:solidFill>
              </a:rPr>
              <a:t>The 14 commandments for Marking and Feedback</a:t>
            </a:r>
            <a:endParaRPr dirty="0"/>
          </a:p>
        </p:txBody>
      </p:sp>
      <p:pic>
        <p:nvPicPr>
          <p:cNvPr id="8" name="Google Shape;260;p28" descr="A stained glass window of a science teacher holding two stone tablets and a robot giving the thumbs up.">
            <a:extLst>
              <a:ext uri="{FF2B5EF4-FFF2-40B4-BE49-F238E27FC236}">
                <a16:creationId xmlns:a16="http://schemas.microsoft.com/office/drawing/2014/main" id="{A927D9B2-B4F4-C24B-B10F-220539F7181D}"/>
              </a:ext>
            </a:extLst>
          </p:cNvPr>
          <p:cNvPicPr preferRelativeResize="0"/>
          <p:nvPr/>
        </p:nvPicPr>
        <p:blipFill>
          <a:blip r:embed="rId4" cstate="screen">
            <a:alphaModFix/>
            <a:extLst>
              <a:ext uri="{28A0092B-C50C-407E-A947-70E740481C1C}">
                <a14:useLocalDpi xmlns:a14="http://schemas.microsoft.com/office/drawing/2010/main" val="0"/>
              </a:ext>
            </a:extLst>
          </a:blip>
          <a:stretch>
            <a:fillRect/>
          </a:stretch>
        </p:blipFill>
        <p:spPr>
          <a:xfrm>
            <a:off x="11796591" y="891326"/>
            <a:ext cx="4876800" cy="8934450"/>
          </a:xfrm>
          <a:prstGeom prst="rect">
            <a:avLst/>
          </a:prstGeom>
          <a:noFill/>
          <a:ln>
            <a:noFill/>
          </a:ln>
        </p:spPr>
      </p:pic>
    </p:spTree>
    <p:extLst>
      <p:ext uri="{BB962C8B-B14F-4D97-AF65-F5344CB8AC3E}">
        <p14:creationId xmlns:p14="http://schemas.microsoft.com/office/powerpoint/2010/main" val="1270742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35" name="Google Shape;235;p26"/>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36" name="Google Shape;236;p26"/>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37" name="Google Shape;237;p26"/>
          <p:cNvSpPr txBox="1"/>
          <p:nvPr/>
        </p:nvSpPr>
        <p:spPr>
          <a:xfrm>
            <a:off x="379537" y="1542738"/>
            <a:ext cx="13934100"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238" name="Google Shape;238;p26"/>
          <p:cNvSpPr txBox="1"/>
          <p:nvPr/>
        </p:nvSpPr>
        <p:spPr>
          <a:xfrm>
            <a:off x="0" y="2521375"/>
            <a:ext cx="16253700" cy="1142492"/>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dirty="0">
                <a:solidFill>
                  <a:srgbClr val="EEEEEE"/>
                </a:solidFill>
              </a:rPr>
              <a:t>Marking rubric</a:t>
            </a:r>
            <a:endParaRPr dirty="0"/>
          </a:p>
        </p:txBody>
      </p:sp>
      <p:sp>
        <p:nvSpPr>
          <p:cNvPr id="239" name="Google Shape;239;p26"/>
          <p:cNvSpPr/>
          <p:nvPr/>
        </p:nvSpPr>
        <p:spPr>
          <a:xfrm rot="-9645028" flipH="1">
            <a:off x="6669590" y="-1758108"/>
            <a:ext cx="12943538" cy="5581901"/>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4" name="Picture 3">
            <a:extLst>
              <a:ext uri="{FF2B5EF4-FFF2-40B4-BE49-F238E27FC236}">
                <a16:creationId xmlns:a16="http://schemas.microsoft.com/office/drawing/2014/main" id="{95A96D59-26F3-7E98-9CF3-5B13F680FE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9537" y="4642504"/>
            <a:ext cx="12331111" cy="2456128"/>
          </a:xfrm>
          <a:prstGeom prst="rect">
            <a:avLst/>
          </a:prstGeom>
        </p:spPr>
      </p:pic>
      <p:pic>
        <p:nvPicPr>
          <p:cNvPr id="5" name="Google Shape;271;p29" descr="A stained glass window of a science teacher holding two stone tablets and a robot giving the thumbs up.">
            <a:extLst>
              <a:ext uri="{FF2B5EF4-FFF2-40B4-BE49-F238E27FC236}">
                <a16:creationId xmlns:a16="http://schemas.microsoft.com/office/drawing/2014/main" id="{4AFCFA25-67D7-D992-E415-1917DACEFD78}"/>
              </a:ext>
            </a:extLst>
          </p:cNvPr>
          <p:cNvPicPr preferRelativeResize="0"/>
          <p:nvPr/>
        </p:nvPicPr>
        <p:blipFill>
          <a:blip r:embed="rId7" cstate="screen">
            <a:alphaModFix/>
            <a:extLst>
              <a:ext uri="{28A0092B-C50C-407E-A947-70E740481C1C}">
                <a14:useLocalDpi xmlns:a14="http://schemas.microsoft.com/office/drawing/2010/main" val="0"/>
              </a:ext>
            </a:extLst>
          </a:blip>
          <a:stretch>
            <a:fillRect/>
          </a:stretch>
        </p:blipFill>
        <p:spPr>
          <a:xfrm>
            <a:off x="12852561" y="703537"/>
            <a:ext cx="4876800" cy="8934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 name="01 HunterWiSE Marking Demo">
            <a:hlinkClick r:id="" action="ppaction://media"/>
            <a:extLst>
              <a:ext uri="{FF2B5EF4-FFF2-40B4-BE49-F238E27FC236}">
                <a16:creationId xmlns:a16="http://schemas.microsoft.com/office/drawing/2014/main" id="{420FA996-B7F1-D1F0-1322-430BCBD7DB6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1"/>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84" name="Google Shape;284;p31"/>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85" name="Google Shape;285;p31"/>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86" name="Google Shape;286;p31"/>
          <p:cNvSpPr txBox="1"/>
          <p:nvPr/>
        </p:nvSpPr>
        <p:spPr>
          <a:xfrm>
            <a:off x="591925" y="1454271"/>
            <a:ext cx="15700668"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The need for vigilance!</a:t>
            </a:r>
            <a:endParaRPr dirty="0"/>
          </a:p>
        </p:txBody>
      </p:sp>
      <p:sp>
        <p:nvSpPr>
          <p:cNvPr id="287" name="Google Shape;287;p31"/>
          <p:cNvSpPr/>
          <p:nvPr/>
        </p:nvSpPr>
        <p:spPr>
          <a:xfrm rot="-9647292" flipH="1">
            <a:off x="6596533" y="-1759569"/>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grpSp>
        <p:nvGrpSpPr>
          <p:cNvPr id="288" name="Google Shape;288;p31"/>
          <p:cNvGrpSpPr/>
          <p:nvPr/>
        </p:nvGrpSpPr>
        <p:grpSpPr>
          <a:xfrm>
            <a:off x="4690206" y="3274990"/>
            <a:ext cx="1543050" cy="672224"/>
            <a:chOff x="0" y="-47625"/>
            <a:chExt cx="406400" cy="177046"/>
          </a:xfrm>
        </p:grpSpPr>
        <p:sp>
          <p:nvSpPr>
            <p:cNvPr id="289" name="Google Shape;289;p31"/>
            <p:cNvSpPr/>
            <p:nvPr/>
          </p:nvSpPr>
          <p:spPr>
            <a:xfrm>
              <a:off x="0" y="0"/>
              <a:ext cx="406400" cy="129421"/>
            </a:xfrm>
            <a:custGeom>
              <a:avLst/>
              <a:gdLst/>
              <a:ahLst/>
              <a:cxnLst/>
              <a:rect l="l" t="t" r="r" b="b"/>
              <a:pathLst>
                <a:path w="406400" h="129421" extrusionOk="0">
                  <a:moveTo>
                    <a:pt x="64711" y="0"/>
                  </a:moveTo>
                  <a:lnTo>
                    <a:pt x="341689" y="0"/>
                  </a:lnTo>
                  <a:cubicBezTo>
                    <a:pt x="358852" y="0"/>
                    <a:pt x="375311" y="6818"/>
                    <a:pt x="387447" y="18953"/>
                  </a:cubicBezTo>
                  <a:cubicBezTo>
                    <a:pt x="399582" y="31089"/>
                    <a:pt x="406400" y="47548"/>
                    <a:pt x="406400" y="64711"/>
                  </a:cubicBezTo>
                  <a:lnTo>
                    <a:pt x="406400" y="64711"/>
                  </a:lnTo>
                  <a:cubicBezTo>
                    <a:pt x="406400" y="100449"/>
                    <a:pt x="377428" y="129421"/>
                    <a:pt x="341689" y="129421"/>
                  </a:cubicBezTo>
                  <a:lnTo>
                    <a:pt x="64711" y="129421"/>
                  </a:lnTo>
                  <a:cubicBezTo>
                    <a:pt x="47548" y="129421"/>
                    <a:pt x="31089" y="122604"/>
                    <a:pt x="18953" y="110468"/>
                  </a:cubicBezTo>
                  <a:cubicBezTo>
                    <a:pt x="6818" y="98332"/>
                    <a:pt x="0" y="81873"/>
                    <a:pt x="0" y="64711"/>
                  </a:cubicBezTo>
                  <a:lnTo>
                    <a:pt x="0" y="64711"/>
                  </a:lnTo>
                  <a:cubicBezTo>
                    <a:pt x="0" y="47548"/>
                    <a:pt x="6818" y="31089"/>
                    <a:pt x="18953" y="18953"/>
                  </a:cubicBezTo>
                  <a:cubicBezTo>
                    <a:pt x="31089" y="6818"/>
                    <a:pt x="47548" y="0"/>
                    <a:pt x="647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1"/>
            <p:cNvSpPr txBox="1"/>
            <p:nvPr/>
          </p:nvSpPr>
          <p:spPr>
            <a:xfrm>
              <a:off x="0" y="-47625"/>
              <a:ext cx="406400" cy="177046"/>
            </a:xfrm>
            <a:prstGeom prst="rect">
              <a:avLst/>
            </a:prstGeom>
            <a:noFill/>
            <a:ln>
              <a:noFill/>
            </a:ln>
          </p:spPr>
          <p:txBody>
            <a:bodyPr spcFirstLastPara="1" wrap="square" lIns="50800" tIns="50800" rIns="50800" bIns="50800" anchor="ctr" anchorCtr="0">
              <a:noAutofit/>
            </a:bodyPr>
            <a:lstStyle/>
            <a:p>
              <a:pPr marL="0" marR="0" lvl="0" indent="0" algn="ctr" rtl="0">
                <a:lnSpc>
                  <a:spcPct val="194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pic>
        <p:nvPicPr>
          <p:cNvPr id="361" name="Google Shape;361;p38" descr="still life art including a laptop, a robot hand, an exam paper and a coffee in sunlight next to a plant."/>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10338496" y="1340901"/>
            <a:ext cx="5693350" cy="5693350"/>
          </a:xfrm>
          <a:prstGeom prst="rect">
            <a:avLst/>
          </a:prstGeom>
          <a:noFill/>
          <a:ln>
            <a:noFill/>
          </a:ln>
        </p:spPr>
      </p:pic>
      <p:pic>
        <p:nvPicPr>
          <p:cNvPr id="3" name="Picture 2">
            <a:extLst>
              <a:ext uri="{FF2B5EF4-FFF2-40B4-BE49-F238E27FC236}">
                <a16:creationId xmlns:a16="http://schemas.microsoft.com/office/drawing/2014/main" id="{2E9E4657-B6B9-0190-6888-7A72E7FFA7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65302" y="7543301"/>
            <a:ext cx="13191006" cy="2521533"/>
          </a:xfrm>
          <a:prstGeom prst="rect">
            <a:avLst/>
          </a:prstGeom>
        </p:spPr>
      </p:pic>
      <p:pic>
        <p:nvPicPr>
          <p:cNvPr id="5" name="Picture 4">
            <a:extLst>
              <a:ext uri="{FF2B5EF4-FFF2-40B4-BE49-F238E27FC236}">
                <a16:creationId xmlns:a16="http://schemas.microsoft.com/office/drawing/2014/main" id="{54E4F678-A96A-D601-1CC8-69445255E0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6548" y="2870423"/>
            <a:ext cx="7767042" cy="7165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2"/>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99" name="Google Shape;299;p32"/>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00" name="Google Shape;300;p32"/>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01" name="Google Shape;301;p32"/>
          <p:cNvSpPr txBox="1"/>
          <p:nvPr/>
        </p:nvSpPr>
        <p:spPr>
          <a:xfrm>
            <a:off x="1558632" y="1460802"/>
            <a:ext cx="15700668"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Reviewing whole class results</a:t>
            </a:r>
            <a:endParaRPr dirty="0"/>
          </a:p>
        </p:txBody>
      </p:sp>
      <p:sp>
        <p:nvSpPr>
          <p:cNvPr id="302" name="Google Shape;302;p32"/>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grpSp>
        <p:nvGrpSpPr>
          <p:cNvPr id="303" name="Google Shape;303;p32"/>
          <p:cNvGrpSpPr/>
          <p:nvPr/>
        </p:nvGrpSpPr>
        <p:grpSpPr>
          <a:xfrm>
            <a:off x="4690206" y="3274990"/>
            <a:ext cx="1543050" cy="672224"/>
            <a:chOff x="0" y="-47625"/>
            <a:chExt cx="406400" cy="177046"/>
          </a:xfrm>
        </p:grpSpPr>
        <p:sp>
          <p:nvSpPr>
            <p:cNvPr id="304" name="Google Shape;304;p32"/>
            <p:cNvSpPr/>
            <p:nvPr/>
          </p:nvSpPr>
          <p:spPr>
            <a:xfrm>
              <a:off x="0" y="0"/>
              <a:ext cx="406400" cy="129421"/>
            </a:xfrm>
            <a:custGeom>
              <a:avLst/>
              <a:gdLst/>
              <a:ahLst/>
              <a:cxnLst/>
              <a:rect l="l" t="t" r="r" b="b"/>
              <a:pathLst>
                <a:path w="406400" h="129421" extrusionOk="0">
                  <a:moveTo>
                    <a:pt x="64711" y="0"/>
                  </a:moveTo>
                  <a:lnTo>
                    <a:pt x="341689" y="0"/>
                  </a:lnTo>
                  <a:cubicBezTo>
                    <a:pt x="358852" y="0"/>
                    <a:pt x="375311" y="6818"/>
                    <a:pt x="387447" y="18953"/>
                  </a:cubicBezTo>
                  <a:cubicBezTo>
                    <a:pt x="399582" y="31089"/>
                    <a:pt x="406400" y="47548"/>
                    <a:pt x="406400" y="64711"/>
                  </a:cubicBezTo>
                  <a:lnTo>
                    <a:pt x="406400" y="64711"/>
                  </a:lnTo>
                  <a:cubicBezTo>
                    <a:pt x="406400" y="100449"/>
                    <a:pt x="377428" y="129421"/>
                    <a:pt x="341689" y="129421"/>
                  </a:cubicBezTo>
                  <a:lnTo>
                    <a:pt x="64711" y="129421"/>
                  </a:lnTo>
                  <a:cubicBezTo>
                    <a:pt x="47548" y="129421"/>
                    <a:pt x="31089" y="122604"/>
                    <a:pt x="18953" y="110468"/>
                  </a:cubicBezTo>
                  <a:cubicBezTo>
                    <a:pt x="6818" y="98332"/>
                    <a:pt x="0" y="81873"/>
                    <a:pt x="0" y="64711"/>
                  </a:cubicBezTo>
                  <a:lnTo>
                    <a:pt x="0" y="64711"/>
                  </a:lnTo>
                  <a:cubicBezTo>
                    <a:pt x="0" y="47548"/>
                    <a:pt x="6818" y="31089"/>
                    <a:pt x="18953" y="18953"/>
                  </a:cubicBezTo>
                  <a:cubicBezTo>
                    <a:pt x="31089" y="6818"/>
                    <a:pt x="47548" y="0"/>
                    <a:pt x="647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32"/>
            <p:cNvSpPr txBox="1"/>
            <p:nvPr/>
          </p:nvSpPr>
          <p:spPr>
            <a:xfrm>
              <a:off x="0" y="-47625"/>
              <a:ext cx="406400" cy="177046"/>
            </a:xfrm>
            <a:prstGeom prst="rect">
              <a:avLst/>
            </a:prstGeom>
            <a:noFill/>
            <a:ln>
              <a:noFill/>
            </a:ln>
          </p:spPr>
          <p:txBody>
            <a:bodyPr spcFirstLastPara="1" wrap="square" lIns="50800" tIns="50800" rIns="50800" bIns="50800" anchor="ctr" anchorCtr="0">
              <a:noAutofit/>
            </a:bodyPr>
            <a:lstStyle/>
            <a:p>
              <a:pPr marL="0" marR="0" lvl="0" indent="0" algn="ctr" rtl="0">
                <a:lnSpc>
                  <a:spcPct val="194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06" name="Google Shape;306;p32"/>
          <p:cNvSpPr txBox="1"/>
          <p:nvPr/>
        </p:nvSpPr>
        <p:spPr>
          <a:xfrm>
            <a:off x="2405206" y="2798637"/>
            <a:ext cx="13596000" cy="1142492"/>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dirty="0">
                <a:solidFill>
                  <a:srgbClr val="EEEEEE"/>
                </a:solidFill>
              </a:rPr>
              <a:t>AI-assisted reflective practice</a:t>
            </a:r>
            <a:endParaRPr dirty="0"/>
          </a:p>
        </p:txBody>
      </p:sp>
      <p:pic>
        <p:nvPicPr>
          <p:cNvPr id="307" name="Google Shape;307;p32" descr="A teacher chatting with a robot about some charts and graphs"/>
          <p:cNvPicPr preferRelativeResize="0"/>
          <p:nvPr/>
        </p:nvPicPr>
        <p:blipFill rotWithShape="1">
          <a:blip r:embed="rId6" cstate="screen">
            <a:alphaModFix/>
            <a:extLst>
              <a:ext uri="{28A0092B-C50C-407E-A947-70E740481C1C}">
                <a14:useLocalDpi xmlns:a14="http://schemas.microsoft.com/office/drawing/2010/main" val="0"/>
              </a:ext>
            </a:extLst>
          </a:blip>
          <a:srcRect/>
          <a:stretch/>
        </p:blipFill>
        <p:spPr>
          <a:xfrm>
            <a:off x="4051505" y="3947214"/>
            <a:ext cx="8225325" cy="5967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2" name="02 HunterWiSE Reflection demo">
            <a:hlinkClick r:id="" action="ppaction://media"/>
            <a:extLst>
              <a:ext uri="{FF2B5EF4-FFF2-40B4-BE49-F238E27FC236}">
                <a16:creationId xmlns:a16="http://schemas.microsoft.com/office/drawing/2014/main" id="{9F86357F-E1E4-892B-F899-853D9AAF58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
            <a:ext cx="18289209" cy="102876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4"/>
          <p:cNvPicPr preferRelativeResize="0"/>
          <p:nvPr/>
        </p:nvPicPr>
        <p:blipFill>
          <a:blip r:embed="rId3">
            <a:alphaModFix/>
            <a:extLst>
              <a:ext uri="{28A0092B-C50C-407E-A947-70E740481C1C}">
                <a14:useLocalDpi xmlns:a14="http://schemas.microsoft.com/office/drawing/2010/main" val="0"/>
              </a:ext>
            </a:extLst>
          </a:blip>
          <a:stretch>
            <a:fillRect/>
          </a:stretch>
        </p:blipFill>
        <p:spPr>
          <a:xfrm>
            <a:off x="2348500" y="0"/>
            <a:ext cx="14237975" cy="3706400"/>
          </a:xfrm>
          <a:prstGeom prst="rect">
            <a:avLst/>
          </a:prstGeom>
          <a:noFill/>
          <a:ln>
            <a:noFill/>
          </a:ln>
        </p:spPr>
      </p:pic>
      <p:pic>
        <p:nvPicPr>
          <p:cNvPr id="319" name="Google Shape;319;p34"/>
          <p:cNvPicPr preferRelativeResize="0"/>
          <p:nvPr/>
        </p:nvPicPr>
        <p:blipFill>
          <a:blip r:embed="rId4">
            <a:alphaModFix/>
            <a:extLst>
              <a:ext uri="{28A0092B-C50C-407E-A947-70E740481C1C}">
                <a14:useLocalDpi xmlns:a14="http://schemas.microsoft.com/office/drawing/2010/main" val="0"/>
              </a:ext>
            </a:extLst>
          </a:blip>
          <a:stretch>
            <a:fillRect/>
          </a:stretch>
        </p:blipFill>
        <p:spPr>
          <a:xfrm>
            <a:off x="3890550" y="2239725"/>
            <a:ext cx="11153876" cy="78161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7">
          <a:extLst>
            <a:ext uri="{FF2B5EF4-FFF2-40B4-BE49-F238E27FC236}">
              <a16:creationId xmlns:a16="http://schemas.microsoft.com/office/drawing/2014/main" id="{6E6418A5-B4CD-09AE-6052-2EFE6DB69688}"/>
            </a:ext>
          </a:extLst>
        </p:cNvPr>
        <p:cNvGrpSpPr/>
        <p:nvPr/>
      </p:nvGrpSpPr>
      <p:grpSpPr>
        <a:xfrm>
          <a:off x="0" y="0"/>
          <a:ext cx="0" cy="0"/>
          <a:chOff x="0" y="0"/>
          <a:chExt cx="0" cy="0"/>
        </a:xfrm>
      </p:grpSpPr>
      <p:sp>
        <p:nvSpPr>
          <p:cNvPr id="338" name="Google Shape;338;p37">
            <a:extLst>
              <a:ext uri="{FF2B5EF4-FFF2-40B4-BE49-F238E27FC236}">
                <a16:creationId xmlns:a16="http://schemas.microsoft.com/office/drawing/2014/main" id="{5DD7BE0F-8929-FF2E-4B77-76F94FD010F2}"/>
              </a:ext>
            </a:extLst>
          </p:cNvPr>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39" name="Google Shape;339;p37">
            <a:extLst>
              <a:ext uri="{FF2B5EF4-FFF2-40B4-BE49-F238E27FC236}">
                <a16:creationId xmlns:a16="http://schemas.microsoft.com/office/drawing/2014/main" id="{9E1B184D-A6B2-1361-1322-F3DE99CE0D4A}"/>
              </a:ext>
            </a:extLst>
          </p:cNvPr>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40" name="Google Shape;340;p37">
            <a:extLst>
              <a:ext uri="{FF2B5EF4-FFF2-40B4-BE49-F238E27FC236}">
                <a16:creationId xmlns:a16="http://schemas.microsoft.com/office/drawing/2014/main" id="{E98162C5-62D7-D7D7-12ED-1204416BFBAE}"/>
              </a:ext>
            </a:extLst>
          </p:cNvPr>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41" name="Google Shape;341;p37">
            <a:extLst>
              <a:ext uri="{FF2B5EF4-FFF2-40B4-BE49-F238E27FC236}">
                <a16:creationId xmlns:a16="http://schemas.microsoft.com/office/drawing/2014/main" id="{5C1536DD-A28B-0F2E-83BA-22B4C8609627}"/>
              </a:ext>
            </a:extLst>
          </p:cNvPr>
          <p:cNvSpPr txBox="1"/>
          <p:nvPr/>
        </p:nvSpPr>
        <p:spPr>
          <a:xfrm>
            <a:off x="742950" y="2017312"/>
            <a:ext cx="16802100"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Alternative Applications of AI in Assessment</a:t>
            </a:r>
            <a:endParaRPr dirty="0"/>
          </a:p>
        </p:txBody>
      </p:sp>
      <p:sp>
        <p:nvSpPr>
          <p:cNvPr id="342" name="Google Shape;342;p37">
            <a:extLst>
              <a:ext uri="{FF2B5EF4-FFF2-40B4-BE49-F238E27FC236}">
                <a16:creationId xmlns:a16="http://schemas.microsoft.com/office/drawing/2014/main" id="{69F25FAC-4CC1-000E-42C9-A85E351DF7DD}"/>
              </a:ext>
            </a:extLst>
          </p:cNvPr>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2" name="Google Shape;346;p37">
            <a:extLst>
              <a:ext uri="{FF2B5EF4-FFF2-40B4-BE49-F238E27FC236}">
                <a16:creationId xmlns:a16="http://schemas.microsoft.com/office/drawing/2014/main" id="{2EA628D3-C96E-EBB6-C5F3-92726BB087A8}"/>
              </a:ext>
            </a:extLst>
          </p:cNvPr>
          <p:cNvSpPr txBox="1"/>
          <p:nvPr/>
        </p:nvSpPr>
        <p:spPr>
          <a:xfrm>
            <a:off x="8095651" y="3947554"/>
            <a:ext cx="12738559" cy="3427477"/>
          </a:xfrm>
          <a:prstGeom prst="rect">
            <a:avLst/>
          </a:prstGeom>
          <a:noFill/>
          <a:ln>
            <a:noFill/>
          </a:ln>
        </p:spPr>
        <p:txBody>
          <a:bodyPr spcFirstLastPara="1" wrap="square" lIns="0" tIns="0" rIns="0" bIns="0" anchor="t" anchorCtr="0">
            <a:spAutoFit/>
          </a:bodyPr>
          <a:lstStyle/>
          <a:p>
            <a:pPr marL="1145004" marR="0" lvl="1" indent="-572502" algn="l" rtl="0">
              <a:lnSpc>
                <a:spcPct val="139996"/>
              </a:lnSpc>
              <a:spcBef>
                <a:spcPts val="0"/>
              </a:spcBef>
              <a:spcAft>
                <a:spcPts val="0"/>
              </a:spcAft>
              <a:buClr>
                <a:srgbClr val="EEEEEE"/>
              </a:buClr>
              <a:buSzPts val="5303"/>
              <a:buFont typeface="Arial"/>
              <a:buChar char="•"/>
            </a:pPr>
            <a:r>
              <a:rPr lang="en-US" sz="5303" dirty="0">
                <a:solidFill>
                  <a:srgbClr val="EEEEEE"/>
                </a:solidFill>
              </a:rPr>
              <a:t>Hybrid model</a:t>
            </a:r>
          </a:p>
          <a:p>
            <a:pPr marL="1145004" marR="0" lvl="1" indent="-572502" algn="l" rtl="0">
              <a:lnSpc>
                <a:spcPct val="139996"/>
              </a:lnSpc>
              <a:spcBef>
                <a:spcPts val="0"/>
              </a:spcBef>
              <a:spcAft>
                <a:spcPts val="0"/>
              </a:spcAft>
              <a:buClr>
                <a:srgbClr val="EEEEEE"/>
              </a:buClr>
              <a:buSzPts val="5303"/>
              <a:buFont typeface="Arial"/>
              <a:buChar char="•"/>
            </a:pPr>
            <a:r>
              <a:rPr lang="en-US" sz="5303" dirty="0">
                <a:solidFill>
                  <a:srgbClr val="EEEEEE"/>
                </a:solidFill>
              </a:rPr>
              <a:t>Voice typing</a:t>
            </a:r>
            <a:endParaRPr lang="en-US" dirty="0"/>
          </a:p>
          <a:p>
            <a:pPr marL="1145004" marR="0" lvl="1" indent="-572502" algn="l" rtl="0">
              <a:lnSpc>
                <a:spcPct val="139996"/>
              </a:lnSpc>
              <a:spcBef>
                <a:spcPts val="0"/>
              </a:spcBef>
              <a:spcAft>
                <a:spcPts val="0"/>
              </a:spcAft>
              <a:buClr>
                <a:srgbClr val="EEEEEE"/>
              </a:buClr>
              <a:buSzPts val="5303"/>
              <a:buFont typeface="Arial"/>
              <a:buChar char="•"/>
            </a:pPr>
            <a:r>
              <a:rPr lang="en-US" sz="5303" dirty="0">
                <a:solidFill>
                  <a:srgbClr val="EEEEEE"/>
                </a:solidFill>
              </a:rPr>
              <a:t>Reflecting at scale</a:t>
            </a:r>
          </a:p>
        </p:txBody>
      </p:sp>
      <p:pic>
        <p:nvPicPr>
          <p:cNvPr id="4" name="Picture 3" descr="A person sitting at a desk writing on papers&#10;&#10;AI-generated content may be incorrect.">
            <a:extLst>
              <a:ext uri="{FF2B5EF4-FFF2-40B4-BE49-F238E27FC236}">
                <a16:creationId xmlns:a16="http://schemas.microsoft.com/office/drawing/2014/main" id="{6F58FBB0-B0CD-A65B-39DE-9558F3EE99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2586" y="3603097"/>
            <a:ext cx="6509568" cy="6509568"/>
          </a:xfrm>
          <a:prstGeom prst="rect">
            <a:avLst/>
          </a:prstGeom>
        </p:spPr>
      </p:pic>
    </p:spTree>
    <p:extLst>
      <p:ext uri="{BB962C8B-B14F-4D97-AF65-F5344CB8AC3E}">
        <p14:creationId xmlns:p14="http://schemas.microsoft.com/office/powerpoint/2010/main" val="39558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4FE50-15E3-C720-859D-030B186DB2BB}"/>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DB6C2639-5883-C3E2-AECF-93FFE19F6BB1}"/>
              </a:ext>
            </a:extLst>
          </p:cNvPr>
          <p:cNvSpPr>
            <a:spLocks noGrp="1"/>
          </p:cNvSpPr>
          <p:nvPr>
            <p:ph type="subTitle" idx="1"/>
          </p:nvPr>
        </p:nvSpPr>
        <p:spPr/>
        <p:txBody>
          <a:bodyPr/>
          <a:lstStyle/>
          <a:p>
            <a:endParaRPr lang="en-AU"/>
          </a:p>
        </p:txBody>
      </p:sp>
      <p:pic>
        <p:nvPicPr>
          <p:cNvPr id="4" name="00 HunterWiSE Marking intro-8_26_2025, 10_52 PM">
            <a:hlinkClick r:id="" action="ppaction://media"/>
            <a:extLst>
              <a:ext uri="{FF2B5EF4-FFF2-40B4-BE49-F238E27FC236}">
                <a16:creationId xmlns:a16="http://schemas.microsoft.com/office/drawing/2014/main" id="{F1B1769C-CC35-7AC3-40DE-2E11CC3795E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716783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7"/>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39" name="Google Shape;339;p37"/>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40" name="Google Shape;340;p37"/>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341" name="Google Shape;341;p37"/>
          <p:cNvSpPr txBox="1"/>
          <p:nvPr/>
        </p:nvSpPr>
        <p:spPr>
          <a:xfrm>
            <a:off x="1558632" y="1460802"/>
            <a:ext cx="15700800"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dirty="0">
                <a:solidFill>
                  <a:srgbClr val="EEEEEE"/>
                </a:solidFill>
              </a:rPr>
              <a:t>Have a play with it!</a:t>
            </a:r>
            <a:endParaRPr dirty="0"/>
          </a:p>
        </p:txBody>
      </p:sp>
      <p:sp>
        <p:nvSpPr>
          <p:cNvPr id="342" name="Google Shape;342;p37"/>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grpSp>
        <p:nvGrpSpPr>
          <p:cNvPr id="343" name="Google Shape;343;p37"/>
          <p:cNvGrpSpPr/>
          <p:nvPr/>
        </p:nvGrpSpPr>
        <p:grpSpPr>
          <a:xfrm>
            <a:off x="4690206" y="3274990"/>
            <a:ext cx="1543050" cy="672224"/>
            <a:chOff x="0" y="-47625"/>
            <a:chExt cx="406400" cy="177046"/>
          </a:xfrm>
        </p:grpSpPr>
        <p:sp>
          <p:nvSpPr>
            <p:cNvPr id="344" name="Google Shape;344;p37"/>
            <p:cNvSpPr/>
            <p:nvPr/>
          </p:nvSpPr>
          <p:spPr>
            <a:xfrm>
              <a:off x="0" y="0"/>
              <a:ext cx="406400" cy="129421"/>
            </a:xfrm>
            <a:custGeom>
              <a:avLst/>
              <a:gdLst/>
              <a:ahLst/>
              <a:cxnLst/>
              <a:rect l="l" t="t" r="r" b="b"/>
              <a:pathLst>
                <a:path w="406400" h="129421" extrusionOk="0">
                  <a:moveTo>
                    <a:pt x="64711" y="0"/>
                  </a:moveTo>
                  <a:lnTo>
                    <a:pt x="341689" y="0"/>
                  </a:lnTo>
                  <a:cubicBezTo>
                    <a:pt x="358852" y="0"/>
                    <a:pt x="375311" y="6818"/>
                    <a:pt x="387447" y="18953"/>
                  </a:cubicBezTo>
                  <a:cubicBezTo>
                    <a:pt x="399582" y="31089"/>
                    <a:pt x="406400" y="47548"/>
                    <a:pt x="406400" y="64711"/>
                  </a:cubicBezTo>
                  <a:lnTo>
                    <a:pt x="406400" y="64711"/>
                  </a:lnTo>
                  <a:cubicBezTo>
                    <a:pt x="406400" y="100449"/>
                    <a:pt x="377428" y="129421"/>
                    <a:pt x="341689" y="129421"/>
                  </a:cubicBezTo>
                  <a:lnTo>
                    <a:pt x="64711" y="129421"/>
                  </a:lnTo>
                  <a:cubicBezTo>
                    <a:pt x="47548" y="129421"/>
                    <a:pt x="31089" y="122604"/>
                    <a:pt x="18953" y="110468"/>
                  </a:cubicBezTo>
                  <a:cubicBezTo>
                    <a:pt x="6818" y="98332"/>
                    <a:pt x="0" y="81873"/>
                    <a:pt x="0" y="64711"/>
                  </a:cubicBezTo>
                  <a:lnTo>
                    <a:pt x="0" y="64711"/>
                  </a:lnTo>
                  <a:cubicBezTo>
                    <a:pt x="0" y="47548"/>
                    <a:pt x="6818" y="31089"/>
                    <a:pt x="18953" y="18953"/>
                  </a:cubicBezTo>
                  <a:cubicBezTo>
                    <a:pt x="31089" y="6818"/>
                    <a:pt x="47548" y="0"/>
                    <a:pt x="6471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7"/>
            <p:cNvSpPr txBox="1"/>
            <p:nvPr/>
          </p:nvSpPr>
          <p:spPr>
            <a:xfrm>
              <a:off x="0" y="-47625"/>
              <a:ext cx="406400" cy="177046"/>
            </a:xfrm>
            <a:prstGeom prst="rect">
              <a:avLst/>
            </a:prstGeom>
            <a:noFill/>
            <a:ln>
              <a:noFill/>
            </a:ln>
          </p:spPr>
          <p:txBody>
            <a:bodyPr spcFirstLastPara="1" wrap="square" lIns="50800" tIns="50800" rIns="50800" bIns="50800" anchor="ctr" anchorCtr="0">
              <a:noAutofit/>
            </a:bodyPr>
            <a:lstStyle/>
            <a:p>
              <a:pPr marL="0" marR="0" lvl="0" indent="0" algn="ctr" rtl="0">
                <a:lnSpc>
                  <a:spcPct val="194277"/>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346" name="Google Shape;346;p37"/>
          <p:cNvSpPr txBox="1"/>
          <p:nvPr/>
        </p:nvSpPr>
        <p:spPr>
          <a:xfrm>
            <a:off x="6233256" y="4646755"/>
            <a:ext cx="9578696" cy="2284984"/>
          </a:xfrm>
          <a:prstGeom prst="rect">
            <a:avLst/>
          </a:prstGeom>
          <a:noFill/>
          <a:ln>
            <a:noFill/>
          </a:ln>
        </p:spPr>
        <p:txBody>
          <a:bodyPr spcFirstLastPara="1" wrap="square" lIns="0" tIns="0" rIns="0" bIns="0" anchor="t" anchorCtr="0">
            <a:spAutoFit/>
          </a:bodyPr>
          <a:lstStyle/>
          <a:p>
            <a:pPr marL="572502" marR="0" lvl="1" algn="ctr" rtl="0">
              <a:lnSpc>
                <a:spcPct val="139996"/>
              </a:lnSpc>
              <a:spcBef>
                <a:spcPts val="0"/>
              </a:spcBef>
              <a:spcAft>
                <a:spcPts val="0"/>
              </a:spcAft>
              <a:buClr>
                <a:srgbClr val="EEEEEE"/>
              </a:buClr>
              <a:buSzPts val="5303"/>
            </a:pPr>
            <a:r>
              <a:rPr lang="en-US" sz="5303" dirty="0">
                <a:solidFill>
                  <a:srgbClr val="EEEEEE"/>
                </a:solidFill>
              </a:rPr>
              <a:t>Teaching is not a desk job- it’s a people job.</a:t>
            </a:r>
          </a:p>
        </p:txBody>
      </p:sp>
      <p:pic>
        <p:nvPicPr>
          <p:cNvPr id="347" name="Google Shape;347;p37" descr="a robot and a human hand high fiving in front of a whiteboard with plants"/>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522375" y="3593221"/>
            <a:ext cx="6318752" cy="604967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 y="0"/>
            <a:ext cx="18287543"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EAC861-6D0A-70C0-1F72-970364340FC5}"/>
              </a:ext>
            </a:extLst>
          </p:cNvPr>
          <p:cNvSpPr>
            <a:spLocks noGrp="1"/>
          </p:cNvSpPr>
          <p:nvPr>
            <p:ph type="ctrTitle"/>
          </p:nvPr>
        </p:nvSpPr>
        <p:spPr>
          <a:xfrm>
            <a:off x="1133854" y="5099653"/>
            <a:ext cx="15961131" cy="1163768"/>
          </a:xfrm>
        </p:spPr>
        <p:txBody>
          <a:bodyPr anchor="b">
            <a:normAutofit/>
          </a:bodyPr>
          <a:lstStyle/>
          <a:p>
            <a:endParaRPr lang="en-AU" sz="6000" dirty="0">
              <a:solidFill>
                <a:schemeClr val="tx2"/>
              </a:solidFill>
            </a:endParaRPr>
          </a:p>
        </p:txBody>
      </p:sp>
      <p:sp>
        <p:nvSpPr>
          <p:cNvPr id="3" name="Subtitle 2">
            <a:extLst>
              <a:ext uri="{FF2B5EF4-FFF2-40B4-BE49-F238E27FC236}">
                <a16:creationId xmlns:a16="http://schemas.microsoft.com/office/drawing/2014/main" id="{D1402AAF-17C5-63B2-D104-8052612D055D}"/>
              </a:ext>
            </a:extLst>
          </p:cNvPr>
          <p:cNvSpPr>
            <a:spLocks noGrp="1"/>
          </p:cNvSpPr>
          <p:nvPr>
            <p:ph type="subTitle" idx="1"/>
          </p:nvPr>
        </p:nvSpPr>
        <p:spPr>
          <a:xfrm>
            <a:off x="5067184" y="6778595"/>
            <a:ext cx="13745636" cy="675670"/>
          </a:xfrm>
        </p:spPr>
        <p:txBody>
          <a:bodyPr anchor="ctr">
            <a:normAutofit/>
          </a:bodyPr>
          <a:lstStyle/>
          <a:p>
            <a:pPr>
              <a:lnSpc>
                <a:spcPct val="90000"/>
              </a:lnSpc>
            </a:pPr>
            <a:endParaRPr lang="en-AU" sz="1700" dirty="0">
              <a:solidFill>
                <a:schemeClr val="tx2"/>
              </a:solidFill>
            </a:endParaRPr>
          </a:p>
        </p:txBody>
      </p:sp>
      <p:grpSp>
        <p:nvGrpSpPr>
          <p:cNvPr id="1035" name="Group 103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4515120" y="-1"/>
            <a:ext cx="3772422" cy="3261500"/>
            <a:chOff x="-305" y="-4155"/>
            <a:chExt cx="2514948" cy="2174333"/>
          </a:xfrm>
        </p:grpSpPr>
        <p:sp>
          <p:nvSpPr>
            <p:cNvPr id="1036" name="Freeform: Shape 103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39" name="Freeform: Shape 103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Gemini from the Ground floor">
            <a:extLst>
              <a:ext uri="{FF2B5EF4-FFF2-40B4-BE49-F238E27FC236}">
                <a16:creationId xmlns:a16="http://schemas.microsoft.com/office/drawing/2014/main" id="{A1CE15D8-0072-76F8-1033-1A49E26655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161" y="186096"/>
            <a:ext cx="12923114" cy="3586165"/>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457" y="6484318"/>
            <a:ext cx="5067641" cy="3802682"/>
            <a:chOff x="-305" y="-1"/>
            <a:chExt cx="3832880" cy="2876136"/>
          </a:xfrm>
        </p:grpSpPr>
        <p:sp>
          <p:nvSpPr>
            <p:cNvPr id="1042" name="Freeform: Shape 104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Shape 104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Freeform: Shape 104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hlinkClick r:id="rId4"/>
            <a:extLst>
              <a:ext uri="{FF2B5EF4-FFF2-40B4-BE49-F238E27FC236}">
                <a16:creationId xmlns:a16="http://schemas.microsoft.com/office/drawing/2014/main" id="{3962694D-C1C8-301A-6179-CF6D6CCB4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4877" y="3344319"/>
            <a:ext cx="6868288" cy="6868288"/>
          </a:xfrm>
          <a:prstGeom prst="rect">
            <a:avLst/>
          </a:prstGeom>
        </p:spPr>
      </p:pic>
      <p:pic>
        <p:nvPicPr>
          <p:cNvPr id="6" name="Picture 5">
            <a:extLst>
              <a:ext uri="{FF2B5EF4-FFF2-40B4-BE49-F238E27FC236}">
                <a16:creationId xmlns:a16="http://schemas.microsoft.com/office/drawing/2014/main" id="{98551ADE-9EB8-4492-E6D3-745074ABD3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89" y="3880520"/>
            <a:ext cx="10788289" cy="6472974"/>
          </a:xfrm>
          <a:prstGeom prst="rect">
            <a:avLst/>
          </a:prstGeom>
        </p:spPr>
      </p:pic>
    </p:spTree>
    <p:extLst>
      <p:ext uri="{BB962C8B-B14F-4D97-AF65-F5344CB8AC3E}">
        <p14:creationId xmlns:p14="http://schemas.microsoft.com/office/powerpoint/2010/main" val="3668951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5"/>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14" name="Google Shape;114;p15"/>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15" name="Google Shape;115;p15"/>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16" name="Google Shape;116;p15"/>
          <p:cNvSpPr txBox="1"/>
          <p:nvPr/>
        </p:nvSpPr>
        <p:spPr>
          <a:xfrm>
            <a:off x="1558632" y="1460802"/>
            <a:ext cx="10276737" cy="1026668"/>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a:solidFill>
                  <a:srgbClr val="EEEEEE"/>
                </a:solidFill>
                <a:latin typeface="Arial"/>
                <a:ea typeface="Arial"/>
                <a:cs typeface="Arial"/>
                <a:sym typeface="Arial"/>
              </a:rPr>
              <a:t>Common Objections </a:t>
            </a:r>
            <a:endParaRPr/>
          </a:p>
        </p:txBody>
      </p:sp>
      <p:sp>
        <p:nvSpPr>
          <p:cNvPr id="117" name="Google Shape;117;p15"/>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118" name="Google Shape;118;p15" descr="A psychedelic image of a robot with a broken arm that is throwing a bunch of exam papers in the air and burning them with a flamethrower"/>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12672925" y="0"/>
            <a:ext cx="5615075" cy="10286999"/>
          </a:xfrm>
          <a:prstGeom prst="rect">
            <a:avLst/>
          </a:prstGeom>
          <a:noFill/>
          <a:ln>
            <a:noFill/>
          </a:ln>
        </p:spPr>
      </p:pic>
      <p:sp>
        <p:nvSpPr>
          <p:cNvPr id="119" name="Google Shape;119;p15"/>
          <p:cNvSpPr txBox="1"/>
          <p:nvPr/>
        </p:nvSpPr>
        <p:spPr>
          <a:xfrm>
            <a:off x="219049" y="3123925"/>
            <a:ext cx="12438900" cy="4569969"/>
          </a:xfrm>
          <a:prstGeom prst="rect">
            <a:avLst/>
          </a:prstGeom>
          <a:noFill/>
          <a:ln>
            <a:noFill/>
          </a:ln>
        </p:spPr>
        <p:txBody>
          <a:bodyPr spcFirstLastPara="1" wrap="square" lIns="0" tIns="0" rIns="0" bIns="0" anchor="t" anchorCtr="0">
            <a:spAutoFit/>
          </a:bodyPr>
          <a:lstStyle/>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Will I still know where my students are up to in their learning?</a:t>
            </a:r>
          </a:p>
          <a:p>
            <a:pPr marL="1145004" marR="0" lvl="1" indent="-572502" algn="l" rtl="0">
              <a:lnSpc>
                <a:spcPct val="139996"/>
              </a:lnSpc>
              <a:spcBef>
                <a:spcPts val="0"/>
              </a:spcBef>
              <a:spcAft>
                <a:spcPts val="0"/>
              </a:spcAft>
              <a:buClr>
                <a:srgbClr val="EEEEEE"/>
              </a:buClr>
              <a:buSzPts val="5303"/>
              <a:buFont typeface="Arial"/>
              <a:buChar char="•"/>
            </a:pPr>
            <a:r>
              <a:rPr lang="en-US" sz="5303" dirty="0">
                <a:solidFill>
                  <a:srgbClr val="EEEEEE"/>
                </a:solidFill>
              </a:rPr>
              <a:t>What about student privacy?</a:t>
            </a:r>
            <a:endParaRPr lang="en-US" sz="5303" b="0" i="0" u="none" strike="noStrike" cap="none" dirty="0">
              <a:solidFill>
                <a:srgbClr val="EEEEEE"/>
              </a:solidFill>
              <a:latin typeface="Arial"/>
              <a:ea typeface="Arial"/>
              <a:cs typeface="Arial"/>
              <a:sym typeface="Arial"/>
            </a:endParaRPr>
          </a:p>
          <a:p>
            <a:pPr marL="1145004" marR="0" lvl="1" indent="-572502" algn="l" rtl="0">
              <a:lnSpc>
                <a:spcPct val="139996"/>
              </a:lnSpc>
              <a:spcBef>
                <a:spcPts val="0"/>
              </a:spcBef>
              <a:spcAft>
                <a:spcPts val="0"/>
              </a:spcAft>
              <a:buClr>
                <a:srgbClr val="EEEEEE"/>
              </a:buClr>
              <a:buSzPts val="5303"/>
              <a:buFont typeface="Arial"/>
              <a:buChar char="•"/>
            </a:pPr>
            <a:endParaRPr sz="5303" b="0" i="0" u="none" strike="noStrike" cap="none" dirty="0">
              <a:solidFill>
                <a:srgbClr val="EEEEEE"/>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6"/>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25" name="Google Shape;125;p16"/>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26" name="Google Shape;126;p16"/>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27" name="Google Shape;127;p16"/>
          <p:cNvSpPr txBox="1"/>
          <p:nvPr/>
        </p:nvSpPr>
        <p:spPr>
          <a:xfrm>
            <a:off x="1756474" y="1462019"/>
            <a:ext cx="13934100" cy="184665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6000" b="1" i="0" u="none" strike="noStrike" cap="none" dirty="0">
                <a:solidFill>
                  <a:srgbClr val="EEEEEE"/>
                </a:solidFill>
                <a:latin typeface="Arial"/>
                <a:ea typeface="Arial"/>
                <a:cs typeface="Arial"/>
                <a:sym typeface="Arial"/>
              </a:rPr>
              <a:t>Benefits of using AI </a:t>
            </a:r>
            <a:r>
              <a:rPr lang="en-US" sz="6000" b="1" dirty="0">
                <a:solidFill>
                  <a:srgbClr val="EEEEEE"/>
                </a:solidFill>
              </a:rPr>
              <a:t>for </a:t>
            </a:r>
          </a:p>
          <a:p>
            <a:pPr marL="0" marR="0" lvl="0" indent="0" algn="l" rtl="0">
              <a:spcBef>
                <a:spcPts val="0"/>
              </a:spcBef>
              <a:spcAft>
                <a:spcPts val="0"/>
              </a:spcAft>
              <a:buNone/>
            </a:pPr>
            <a:r>
              <a:rPr lang="en-US" sz="6000" b="1" i="0" u="none" strike="noStrike" cap="none" dirty="0">
                <a:solidFill>
                  <a:srgbClr val="EEEEEE"/>
                </a:solidFill>
                <a:latin typeface="Arial"/>
                <a:ea typeface="Arial"/>
                <a:cs typeface="Arial"/>
                <a:sym typeface="Arial"/>
              </a:rPr>
              <a:t>Marking and Feedback</a:t>
            </a:r>
            <a:endParaRPr dirty="0"/>
          </a:p>
        </p:txBody>
      </p:sp>
      <p:sp>
        <p:nvSpPr>
          <p:cNvPr id="128" name="Google Shape;128;p16"/>
          <p:cNvSpPr txBox="1"/>
          <p:nvPr/>
        </p:nvSpPr>
        <p:spPr>
          <a:xfrm>
            <a:off x="98400" y="3843323"/>
            <a:ext cx="13312800" cy="5712461"/>
          </a:xfrm>
          <a:prstGeom prst="rect">
            <a:avLst/>
          </a:prstGeom>
          <a:noFill/>
          <a:ln>
            <a:noFill/>
          </a:ln>
        </p:spPr>
        <p:txBody>
          <a:bodyPr spcFirstLastPara="1" wrap="square" lIns="0" tIns="0" rIns="0" bIns="0" anchor="t" anchorCtr="0">
            <a:spAutoFit/>
          </a:bodyPr>
          <a:lstStyle/>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Detailed feedback</a:t>
            </a:r>
            <a:endParaRPr dirty="0"/>
          </a:p>
          <a:p>
            <a:pPr marL="1145004" lvl="1" indent="-572502">
              <a:lnSpc>
                <a:spcPct val="139996"/>
              </a:lnSpc>
              <a:buClr>
                <a:srgbClr val="EEEEEE"/>
              </a:buClr>
              <a:buSzPts val="5303"/>
              <a:buFont typeface="Arial"/>
              <a:buChar char="•"/>
            </a:pPr>
            <a:r>
              <a:rPr lang="en-US" sz="5303" dirty="0">
                <a:solidFill>
                  <a:srgbClr val="EEEEEE"/>
                </a:solidFill>
              </a:rPr>
              <a:t>Saves </a:t>
            </a:r>
            <a:r>
              <a:rPr lang="en-US" sz="5303" i="1" dirty="0">
                <a:solidFill>
                  <a:srgbClr val="EEEEEE"/>
                </a:solidFill>
              </a:rPr>
              <a:t>some </a:t>
            </a:r>
            <a:r>
              <a:rPr lang="en-US" sz="5303" dirty="0">
                <a:solidFill>
                  <a:srgbClr val="EEEEEE"/>
                </a:solidFill>
              </a:rPr>
              <a:t>time</a:t>
            </a:r>
            <a:endParaRPr lang="en-US" sz="5400" dirty="0"/>
          </a:p>
          <a:p>
            <a:pPr marL="1145004" marR="0" lvl="1" indent="-572502" algn="l" rtl="0">
              <a:lnSpc>
                <a:spcPct val="139996"/>
              </a:lnSpc>
              <a:spcBef>
                <a:spcPts val="0"/>
              </a:spcBef>
              <a:spcAft>
                <a:spcPts val="0"/>
              </a:spcAft>
              <a:buClr>
                <a:srgbClr val="EEEEEE"/>
              </a:buClr>
              <a:buSzPts val="5303"/>
              <a:buFont typeface="Arial"/>
              <a:buChar char="•"/>
            </a:pPr>
            <a:r>
              <a:rPr lang="en-US" sz="5303" dirty="0">
                <a:solidFill>
                  <a:srgbClr val="EEEEEE"/>
                </a:solidFill>
              </a:rPr>
              <a:t>More </a:t>
            </a:r>
            <a:r>
              <a:rPr lang="en-US" sz="5303" b="0" i="0" u="none" strike="noStrike" cap="none" dirty="0">
                <a:solidFill>
                  <a:srgbClr val="EEEEEE"/>
                </a:solidFill>
                <a:latin typeface="Arial"/>
                <a:ea typeface="Arial"/>
                <a:cs typeface="Arial"/>
                <a:sym typeface="Arial"/>
              </a:rPr>
              <a:t>consisten</a:t>
            </a:r>
            <a:r>
              <a:rPr lang="en-US" sz="5303" dirty="0">
                <a:solidFill>
                  <a:srgbClr val="EEEEEE"/>
                </a:solidFill>
              </a:rPr>
              <a:t>t</a:t>
            </a:r>
            <a:endParaRPr dirty="0"/>
          </a:p>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Helps teacher reflection</a:t>
            </a:r>
            <a:endParaRPr dirty="0"/>
          </a:p>
          <a:p>
            <a:pPr marL="0" marR="0" lvl="0" indent="0" algn="l" rtl="0">
              <a:lnSpc>
                <a:spcPct val="139996"/>
              </a:lnSpc>
              <a:spcBef>
                <a:spcPts val="0"/>
              </a:spcBef>
              <a:spcAft>
                <a:spcPts val="0"/>
              </a:spcAft>
              <a:buNone/>
            </a:pPr>
            <a:endParaRPr sz="5303" b="0" i="0" u="none" strike="noStrike" cap="none" dirty="0">
              <a:solidFill>
                <a:srgbClr val="EEEEEE"/>
              </a:solidFill>
              <a:latin typeface="Arial"/>
              <a:ea typeface="Arial"/>
              <a:cs typeface="Arial"/>
              <a:sym typeface="Arial"/>
            </a:endParaRPr>
          </a:p>
        </p:txBody>
      </p:sp>
      <p:sp>
        <p:nvSpPr>
          <p:cNvPr id="129" name="Google Shape;129;p16"/>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130" name="Google Shape;130;p16" descr="A 90s photograph of a robot in a legionaire cap high fiving a student while a teacher checks their work"/>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13411200" y="1425400"/>
            <a:ext cx="4876800" cy="8934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8"/>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50" name="Google Shape;150;p18"/>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51" name="Google Shape;151;p18"/>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52" name="Google Shape;152;p18"/>
          <p:cNvSpPr txBox="1"/>
          <p:nvPr/>
        </p:nvSpPr>
        <p:spPr>
          <a:xfrm>
            <a:off x="1558632" y="1460802"/>
            <a:ext cx="13934241" cy="1292662"/>
          </a:xfrm>
          <a:prstGeom prst="rect">
            <a:avLst/>
          </a:prstGeom>
          <a:noFill/>
          <a:ln>
            <a:noFill/>
          </a:ln>
        </p:spPr>
        <p:txBody>
          <a:bodyPr spcFirstLastPara="1" wrap="square" lIns="0" tIns="0" rIns="0" bIns="0" anchor="t" anchorCtr="0">
            <a:spAutoFit/>
          </a:bodyPr>
          <a:lstStyle/>
          <a:p>
            <a:pPr marL="647746" marR="0" lvl="1" algn="l" rtl="0">
              <a:lnSpc>
                <a:spcPct val="140000"/>
              </a:lnSpc>
              <a:spcBef>
                <a:spcPts val="0"/>
              </a:spcBef>
              <a:spcAft>
                <a:spcPts val="0"/>
              </a:spcAft>
              <a:buClr>
                <a:srgbClr val="EEEEEE"/>
              </a:buClr>
              <a:buSzPts val="6000"/>
            </a:pPr>
            <a:r>
              <a:rPr lang="en-US" sz="6000" b="1" i="0" u="none" strike="noStrike" cap="none" dirty="0">
                <a:solidFill>
                  <a:srgbClr val="EEEEEE"/>
                </a:solidFill>
                <a:latin typeface="Arial"/>
                <a:ea typeface="Arial"/>
                <a:cs typeface="Arial"/>
                <a:sym typeface="Arial"/>
              </a:rPr>
              <a:t>Before you start marking with AI…</a:t>
            </a:r>
            <a:endParaRPr dirty="0"/>
          </a:p>
        </p:txBody>
      </p:sp>
      <p:sp>
        <p:nvSpPr>
          <p:cNvPr id="153" name="Google Shape;153;p18"/>
          <p:cNvSpPr txBox="1"/>
          <p:nvPr/>
        </p:nvSpPr>
        <p:spPr>
          <a:xfrm>
            <a:off x="128199" y="3002050"/>
            <a:ext cx="11600700" cy="4569969"/>
          </a:xfrm>
          <a:prstGeom prst="rect">
            <a:avLst/>
          </a:prstGeom>
          <a:noFill/>
          <a:ln>
            <a:noFill/>
          </a:ln>
        </p:spPr>
        <p:txBody>
          <a:bodyPr spcFirstLastPara="1" wrap="square" lIns="0" tIns="0" rIns="0" bIns="0" anchor="t" anchorCtr="0">
            <a:spAutoFit/>
          </a:bodyPr>
          <a:lstStyle/>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Is AI suitable for this task? </a:t>
            </a:r>
          </a:p>
          <a:p>
            <a:pPr marL="572502" marR="0" lvl="1" algn="l" rtl="0">
              <a:lnSpc>
                <a:spcPct val="139996"/>
              </a:lnSpc>
              <a:spcBef>
                <a:spcPts val="0"/>
              </a:spcBef>
              <a:spcAft>
                <a:spcPts val="0"/>
              </a:spcAft>
              <a:buClr>
                <a:srgbClr val="EEEEEE"/>
              </a:buClr>
              <a:buSzPts val="5303"/>
            </a:pPr>
            <a:r>
              <a:rPr lang="en-US" sz="5303" b="0" i="0" u="none" strike="noStrike" cap="none" dirty="0">
                <a:solidFill>
                  <a:srgbClr val="EEEEEE"/>
                </a:solidFill>
                <a:latin typeface="Arial"/>
                <a:ea typeface="Arial"/>
                <a:cs typeface="Arial"/>
                <a:sym typeface="Arial"/>
              </a:rPr>
              <a:t>(Highly structured factual responses)</a:t>
            </a:r>
          </a:p>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Format the task clearly- number everything!</a:t>
            </a:r>
            <a:endParaRPr lang="en-US" sz="5303" dirty="0">
              <a:solidFill>
                <a:srgbClr val="EEEEEE"/>
              </a:solidFill>
            </a:endParaRPr>
          </a:p>
        </p:txBody>
      </p:sp>
      <p:sp>
        <p:nvSpPr>
          <p:cNvPr id="154" name="Google Shape;154;p18"/>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155" name="Google Shape;155;p18" descr="A 80s photograph of a robot having a tea party with a squirrel while reading a book"/>
          <p:cNvPicPr preferRelativeResize="0"/>
          <p:nvPr/>
        </p:nvPicPr>
        <p:blipFill>
          <a:blip r:embed="rId6" cstate="screen">
            <a:alphaModFix/>
            <a:extLst>
              <a:ext uri="{28A0092B-C50C-407E-A947-70E740481C1C}">
                <a14:useLocalDpi xmlns:a14="http://schemas.microsoft.com/office/drawing/2010/main" val="0"/>
              </a:ext>
            </a:extLst>
          </a:blip>
          <a:stretch>
            <a:fillRect/>
          </a:stretch>
        </p:blipFill>
        <p:spPr>
          <a:xfrm>
            <a:off x="12276828" y="2487476"/>
            <a:ext cx="5800800" cy="5800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1" name="Google Shape;161;p19"/>
          <p:cNvSpPr txBox="1"/>
          <p:nvPr/>
        </p:nvSpPr>
        <p:spPr>
          <a:xfrm>
            <a:off x="3365963" y="923330"/>
            <a:ext cx="13022588" cy="3054939"/>
          </a:xfrm>
          <a:prstGeom prst="rect">
            <a:avLst/>
          </a:prstGeom>
          <a:noFill/>
          <a:ln>
            <a:noFill/>
          </a:ln>
        </p:spPr>
        <p:txBody>
          <a:bodyPr spcFirstLastPara="1" wrap="square" lIns="0" tIns="0" rIns="0" bIns="0" anchor="t" anchorCtr="0">
            <a:spAutoFit/>
          </a:bodyPr>
          <a:lstStyle/>
          <a:p>
            <a:pPr marL="1071723" marR="0" lvl="1" indent="-535861" algn="l" rtl="0">
              <a:lnSpc>
                <a:spcPct val="100000"/>
              </a:lnSpc>
              <a:spcBef>
                <a:spcPts val="0"/>
              </a:spcBef>
              <a:spcAft>
                <a:spcPts val="0"/>
              </a:spcAft>
              <a:buClr>
                <a:srgbClr val="EEEEEE"/>
              </a:buClr>
              <a:buSzPts val="4963"/>
              <a:buFont typeface="Arial"/>
              <a:buChar char="•"/>
            </a:pPr>
            <a:r>
              <a:rPr lang="en-US" sz="4963" b="0" i="0" u="none" strike="noStrike" cap="none" dirty="0">
                <a:solidFill>
                  <a:srgbClr val="EEEEEE"/>
                </a:solidFill>
                <a:latin typeface="Arial"/>
                <a:ea typeface="Arial"/>
                <a:cs typeface="Arial"/>
                <a:sym typeface="Arial"/>
              </a:rPr>
              <a:t>Use your faculty ones</a:t>
            </a:r>
            <a:endParaRPr lang="en-US" dirty="0"/>
          </a:p>
          <a:p>
            <a:pPr marL="1071723" marR="0" lvl="1" indent="-535861" algn="l" rtl="0">
              <a:lnSpc>
                <a:spcPct val="100000"/>
              </a:lnSpc>
              <a:spcBef>
                <a:spcPts val="0"/>
              </a:spcBef>
              <a:spcAft>
                <a:spcPts val="0"/>
              </a:spcAft>
              <a:buClr>
                <a:srgbClr val="EEEEEE"/>
              </a:buClr>
              <a:buSzPts val="4963"/>
              <a:buFont typeface="Arial"/>
              <a:buChar char="•"/>
            </a:pPr>
            <a:r>
              <a:rPr lang="en-US" sz="4963" b="0" i="0" u="none" strike="noStrike" cap="none" dirty="0">
                <a:solidFill>
                  <a:srgbClr val="EEEEEE"/>
                </a:solidFill>
                <a:latin typeface="Arial"/>
                <a:ea typeface="Arial"/>
                <a:cs typeface="Arial"/>
                <a:sym typeface="Arial"/>
              </a:rPr>
              <a:t>Be specific</a:t>
            </a:r>
            <a:endParaRPr lang="en-US" dirty="0"/>
          </a:p>
          <a:p>
            <a:pPr marL="1071723" marR="0" lvl="1" indent="-535861" algn="l" rtl="0">
              <a:lnSpc>
                <a:spcPct val="100000"/>
              </a:lnSpc>
              <a:spcBef>
                <a:spcPts val="0"/>
              </a:spcBef>
              <a:spcAft>
                <a:spcPts val="0"/>
              </a:spcAft>
              <a:buClr>
                <a:srgbClr val="EEEEEE"/>
              </a:buClr>
              <a:buSzPts val="4963"/>
              <a:buFont typeface="Arial"/>
              <a:buChar char="•"/>
            </a:pPr>
            <a:r>
              <a:rPr lang="en-US" sz="4963" b="0" i="0" u="none" strike="noStrike" cap="none" dirty="0">
                <a:solidFill>
                  <a:srgbClr val="EEEEEE"/>
                </a:solidFill>
                <a:latin typeface="Arial"/>
                <a:ea typeface="Arial"/>
                <a:cs typeface="Arial"/>
                <a:sym typeface="Arial"/>
              </a:rPr>
              <a:t>Clearly allocate marks</a:t>
            </a:r>
            <a:endParaRPr lang="en-US" dirty="0"/>
          </a:p>
          <a:p>
            <a:pPr marL="1071723" marR="0" lvl="1" indent="-535861" algn="l" rtl="0">
              <a:lnSpc>
                <a:spcPct val="100000"/>
              </a:lnSpc>
              <a:spcBef>
                <a:spcPts val="0"/>
              </a:spcBef>
              <a:spcAft>
                <a:spcPts val="0"/>
              </a:spcAft>
              <a:buClr>
                <a:srgbClr val="EEEEEE"/>
              </a:buClr>
              <a:buSzPts val="4963"/>
              <a:buFont typeface="Arial"/>
              <a:buChar char="•"/>
            </a:pPr>
            <a:r>
              <a:rPr lang="en-US" sz="4963" b="0" i="0" u="none" strike="noStrike" cap="none" dirty="0">
                <a:solidFill>
                  <a:srgbClr val="EEEEEE"/>
                </a:solidFill>
                <a:latin typeface="Arial"/>
                <a:ea typeface="Arial"/>
                <a:cs typeface="Arial"/>
                <a:sym typeface="Arial"/>
              </a:rPr>
              <a:t>Does well with a table format</a:t>
            </a:r>
            <a:endParaRPr lang="en-US" dirty="0"/>
          </a:p>
        </p:txBody>
      </p:sp>
      <p:sp>
        <p:nvSpPr>
          <p:cNvPr id="162" name="Google Shape;162;p19"/>
          <p:cNvSpPr txBox="1"/>
          <p:nvPr/>
        </p:nvSpPr>
        <p:spPr>
          <a:xfrm>
            <a:off x="194306" y="0"/>
            <a:ext cx="9585798" cy="92333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000" b="1" i="0" u="none" strike="noStrike" cap="none" dirty="0">
                <a:solidFill>
                  <a:srgbClr val="EEEEEE"/>
                </a:solidFill>
                <a:latin typeface="Arial"/>
                <a:ea typeface="Arial"/>
                <a:cs typeface="Arial"/>
                <a:sym typeface="Arial"/>
              </a:rPr>
              <a:t>Marking Rubric</a:t>
            </a:r>
            <a:endParaRPr lang="en-US" dirty="0"/>
          </a:p>
        </p:txBody>
      </p:sp>
      <p:pic>
        <p:nvPicPr>
          <p:cNvPr id="163" name="Google Shape;163;p19" descr="A teacher chatting with a robot about some charts and graphs"/>
          <p:cNvPicPr preferRelativeResize="0"/>
          <p:nvPr/>
        </p:nvPicPr>
        <p:blipFill>
          <a:blip r:embed="rId3" cstate="screen">
            <a:alphaModFix/>
            <a:extLst>
              <a:ext uri="{28A0092B-C50C-407E-A947-70E740481C1C}">
                <a14:useLocalDpi xmlns:a14="http://schemas.microsoft.com/office/drawing/2010/main" val="0"/>
              </a:ext>
            </a:extLst>
          </a:blip>
          <a:stretch>
            <a:fillRect/>
          </a:stretch>
        </p:blipFill>
        <p:spPr>
          <a:xfrm>
            <a:off x="13596730" y="114195"/>
            <a:ext cx="4496964" cy="4239144"/>
          </a:xfrm>
          <a:prstGeom prst="rect">
            <a:avLst/>
          </a:prstGeom>
          <a:noFill/>
          <a:ln>
            <a:noFill/>
          </a:ln>
        </p:spPr>
      </p:pic>
      <p:pic>
        <p:nvPicPr>
          <p:cNvPr id="3" name="Picture 2">
            <a:extLst>
              <a:ext uri="{FF2B5EF4-FFF2-40B4-BE49-F238E27FC236}">
                <a16:creationId xmlns:a16="http://schemas.microsoft.com/office/drawing/2014/main" id="{AA28AEC7-D693-8F1D-2977-A5A800031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2168" y="4564531"/>
            <a:ext cx="15286383" cy="53350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0"/>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69" name="Google Shape;169;p20"/>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70" name="Google Shape;170;p20"/>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71" name="Google Shape;171;p20"/>
          <p:cNvSpPr txBox="1"/>
          <p:nvPr/>
        </p:nvSpPr>
        <p:spPr>
          <a:xfrm>
            <a:off x="1558632" y="1460802"/>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172" name="Google Shape;172;p20"/>
          <p:cNvSpPr txBox="1"/>
          <p:nvPr/>
        </p:nvSpPr>
        <p:spPr>
          <a:xfrm>
            <a:off x="-215887" y="2929775"/>
            <a:ext cx="7008573" cy="3427477"/>
          </a:xfrm>
          <a:prstGeom prst="rect">
            <a:avLst/>
          </a:prstGeom>
          <a:noFill/>
          <a:ln>
            <a:noFill/>
          </a:ln>
        </p:spPr>
        <p:txBody>
          <a:bodyPr spcFirstLastPara="1" wrap="square" lIns="0" tIns="0" rIns="0" bIns="0" anchor="t" anchorCtr="0">
            <a:spAutoFit/>
          </a:bodyPr>
          <a:lstStyle/>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What is a prompt? </a:t>
            </a:r>
            <a:endParaRPr dirty="0"/>
          </a:p>
          <a:p>
            <a:pPr marL="1145004" marR="0" lvl="1" indent="-572502"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Why use a document?</a:t>
            </a:r>
            <a:endParaRPr dirty="0"/>
          </a:p>
        </p:txBody>
      </p:sp>
      <p:sp>
        <p:nvSpPr>
          <p:cNvPr id="173" name="Google Shape;173;p20"/>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4" name="Picture 3">
            <a:extLst>
              <a:ext uri="{FF2B5EF4-FFF2-40B4-BE49-F238E27FC236}">
                <a16:creationId xmlns:a16="http://schemas.microsoft.com/office/drawing/2014/main" id="{3CA7EE97-33A2-FBC2-014A-6151A97DCD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20737" y="2971459"/>
            <a:ext cx="5344271" cy="7097115"/>
          </a:xfrm>
          <a:prstGeom prst="rect">
            <a:avLst/>
          </a:prstGeom>
        </p:spPr>
      </p:pic>
      <p:pic>
        <p:nvPicPr>
          <p:cNvPr id="7" name="Picture 6">
            <a:extLst>
              <a:ext uri="{FF2B5EF4-FFF2-40B4-BE49-F238E27FC236}">
                <a16:creationId xmlns:a16="http://schemas.microsoft.com/office/drawing/2014/main" id="{E514F94D-479D-3C21-C058-5F5F8DE39A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5399" y="3113537"/>
            <a:ext cx="5401429" cy="648743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80" name="Google Shape;180;p21"/>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81" name="Google Shape;181;p21"/>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82" name="Google Shape;182;p21"/>
          <p:cNvSpPr txBox="1"/>
          <p:nvPr/>
        </p:nvSpPr>
        <p:spPr>
          <a:xfrm>
            <a:off x="136232" y="-55047"/>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183" name="Google Shape;183;p21"/>
          <p:cNvSpPr txBox="1"/>
          <p:nvPr/>
        </p:nvSpPr>
        <p:spPr>
          <a:xfrm>
            <a:off x="-259425" y="1306951"/>
            <a:ext cx="16253700" cy="4569969"/>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b="0" i="0" u="none" strike="noStrike" cap="none" dirty="0">
                <a:solidFill>
                  <a:srgbClr val="EEEEEE"/>
                </a:solidFill>
                <a:latin typeface="Arial"/>
                <a:ea typeface="Arial"/>
                <a:cs typeface="Arial"/>
                <a:sym typeface="Arial"/>
              </a:rPr>
              <a:t>Context and Purpose </a:t>
            </a:r>
            <a:endParaRPr dirty="0"/>
          </a:p>
          <a:p>
            <a:pPr marL="2290009" marR="0" lvl="2" indent="-763336"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School teacher in A</a:t>
            </a:r>
            <a:r>
              <a:rPr lang="en-US" sz="5303" dirty="0">
                <a:solidFill>
                  <a:srgbClr val="EEEEEE"/>
                </a:solidFill>
              </a:rPr>
              <a:t>ustralia</a:t>
            </a:r>
            <a:endParaRPr dirty="0"/>
          </a:p>
          <a:p>
            <a:pPr marL="2290009" marR="0" lvl="2" indent="-763336" algn="l" rtl="0">
              <a:lnSpc>
                <a:spcPct val="139996"/>
              </a:lnSpc>
              <a:spcBef>
                <a:spcPts val="0"/>
              </a:spcBef>
              <a:spcAft>
                <a:spcPts val="0"/>
              </a:spcAft>
              <a:buClr>
                <a:srgbClr val="EEEEEE"/>
              </a:buClr>
              <a:buSzPts val="5303"/>
              <a:buFont typeface="Arial"/>
              <a:buChar char="⚬"/>
            </a:pPr>
            <a:r>
              <a:rPr lang="en-US" sz="5303" b="0" i="0" u="none" strike="noStrike" cap="none" dirty="0">
                <a:solidFill>
                  <a:srgbClr val="EEEEEE"/>
                </a:solidFill>
                <a:latin typeface="Arial"/>
                <a:ea typeface="Arial"/>
                <a:cs typeface="Arial"/>
                <a:sym typeface="Arial"/>
              </a:rPr>
              <a:t>specific and actionable feedback</a:t>
            </a:r>
            <a:endParaRPr dirty="0"/>
          </a:p>
          <a:p>
            <a:pPr marL="2290009" marR="0" lvl="2" indent="-763336" algn="l" rtl="0">
              <a:lnSpc>
                <a:spcPct val="139996"/>
              </a:lnSpc>
              <a:spcBef>
                <a:spcPts val="0"/>
              </a:spcBef>
              <a:spcAft>
                <a:spcPts val="0"/>
              </a:spcAft>
              <a:buClr>
                <a:srgbClr val="EEEEEE"/>
              </a:buClr>
              <a:buSzPts val="5303"/>
              <a:buFont typeface="Arial"/>
              <a:buChar char="⚬"/>
            </a:pPr>
            <a:r>
              <a:rPr lang="en-US" sz="5303" dirty="0">
                <a:solidFill>
                  <a:srgbClr val="EEEEEE"/>
                </a:solidFill>
              </a:rPr>
              <a:t>both </a:t>
            </a:r>
            <a:r>
              <a:rPr lang="en-US" sz="5303" b="0" i="0" u="none" strike="noStrike" cap="none" dirty="0">
                <a:solidFill>
                  <a:srgbClr val="EEEEEE"/>
                </a:solidFill>
                <a:latin typeface="Arial"/>
                <a:ea typeface="Arial"/>
                <a:cs typeface="Arial"/>
                <a:sym typeface="Arial"/>
              </a:rPr>
              <a:t>constructive and encouraging </a:t>
            </a:r>
            <a:endParaRPr dirty="0"/>
          </a:p>
        </p:txBody>
      </p:sp>
      <p:sp>
        <p:nvSpPr>
          <p:cNvPr id="184" name="Google Shape;184;p21"/>
          <p:cNvSpPr/>
          <p:nvPr/>
        </p:nvSpPr>
        <p:spPr>
          <a:xfrm rot="-9645028" flipH="1">
            <a:off x="6669590" y="-1758108"/>
            <a:ext cx="12943538" cy="5581901"/>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5" name="Picture 4">
            <a:extLst>
              <a:ext uri="{FF2B5EF4-FFF2-40B4-BE49-F238E27FC236}">
                <a16:creationId xmlns:a16="http://schemas.microsoft.com/office/drawing/2014/main" id="{228F852E-D6A9-782F-84AE-F974391C52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09487" y="5767119"/>
            <a:ext cx="16778514" cy="451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p:nvPr/>
        </p:nvSpPr>
        <p:spPr>
          <a:xfrm>
            <a:off x="1028700" y="5672463"/>
            <a:ext cx="8473205" cy="8229600"/>
          </a:xfrm>
          <a:custGeom>
            <a:avLst/>
            <a:gdLst/>
            <a:ahLst/>
            <a:cxnLst/>
            <a:rect l="l" t="t" r="r" b="b"/>
            <a:pathLst>
              <a:path w="8473205" h="8229600" extrusionOk="0">
                <a:moveTo>
                  <a:pt x="0" y="0"/>
                </a:moveTo>
                <a:lnTo>
                  <a:pt x="8473205" y="0"/>
                </a:lnTo>
                <a:lnTo>
                  <a:pt x="8473205" y="8229600"/>
                </a:lnTo>
                <a:lnTo>
                  <a:pt x="0" y="8229600"/>
                </a:lnTo>
                <a:lnTo>
                  <a:pt x="0" y="0"/>
                </a:lnTo>
                <a:close/>
              </a:path>
            </a:pathLst>
          </a:custGeom>
          <a:blipFill rotWithShape="1">
            <a:blip r:embed="rId3">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91" name="Google Shape;191;p22"/>
          <p:cNvSpPr/>
          <p:nvPr/>
        </p:nvSpPr>
        <p:spPr>
          <a:xfrm>
            <a:off x="12276830" y="8960816"/>
            <a:ext cx="6432087" cy="594968"/>
          </a:xfrm>
          <a:custGeom>
            <a:avLst/>
            <a:gdLst/>
            <a:ahLst/>
            <a:cxnLst/>
            <a:rect l="l" t="t" r="r" b="b"/>
            <a:pathLst>
              <a:path w="6432087" h="594968" extrusionOk="0">
                <a:moveTo>
                  <a:pt x="0" y="0"/>
                </a:moveTo>
                <a:lnTo>
                  <a:pt x="6432087" y="0"/>
                </a:lnTo>
                <a:lnTo>
                  <a:pt x="6432087" y="594968"/>
                </a:lnTo>
                <a:lnTo>
                  <a:pt x="0" y="594968"/>
                </a:lnTo>
                <a:lnTo>
                  <a:pt x="0"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92" name="Google Shape;192;p22"/>
          <p:cNvSpPr/>
          <p:nvPr/>
        </p:nvSpPr>
        <p:spPr>
          <a:xfrm flipH="1">
            <a:off x="-585749" y="1028700"/>
            <a:ext cx="4288762" cy="396710"/>
          </a:xfrm>
          <a:custGeom>
            <a:avLst/>
            <a:gdLst/>
            <a:ahLst/>
            <a:cxnLst/>
            <a:rect l="l" t="t" r="r" b="b"/>
            <a:pathLst>
              <a:path w="4288762" h="396710" extrusionOk="0">
                <a:moveTo>
                  <a:pt x="4288762" y="0"/>
                </a:moveTo>
                <a:lnTo>
                  <a:pt x="0" y="0"/>
                </a:lnTo>
                <a:lnTo>
                  <a:pt x="0" y="396710"/>
                </a:lnTo>
                <a:lnTo>
                  <a:pt x="4288762" y="396710"/>
                </a:lnTo>
                <a:lnTo>
                  <a:pt x="4288762" y="0"/>
                </a:lnTo>
                <a:close/>
              </a:path>
            </a:pathLst>
          </a:custGeom>
          <a:blipFill rotWithShape="1">
            <a:blip r:embed="rId4">
              <a:alphaModFix/>
              <a:extLst>
                <a:ext uri="{28A0092B-C50C-407E-A947-70E740481C1C}">
                  <a14:useLocalDpi xmlns:a14="http://schemas.microsoft.com/office/drawing/2010/main" val="0"/>
                </a:ext>
              </a:extLst>
            </a:blip>
            <a:stretch>
              <a:fillRect/>
            </a:stretch>
          </a:blipFill>
          <a:ln>
            <a:noFill/>
          </a:ln>
        </p:spPr>
        <p:txBody>
          <a:bodyPr/>
          <a:lstStyle/>
          <a:p>
            <a:endParaRPr lang="en-AU"/>
          </a:p>
        </p:txBody>
      </p:sp>
      <p:sp>
        <p:nvSpPr>
          <p:cNvPr id="193" name="Google Shape;193;p22"/>
          <p:cNvSpPr txBox="1"/>
          <p:nvPr/>
        </p:nvSpPr>
        <p:spPr>
          <a:xfrm>
            <a:off x="1558632" y="1460802"/>
            <a:ext cx="13934241" cy="1292662"/>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6000" b="1" i="0" u="none" strike="noStrike" cap="none" dirty="0">
                <a:solidFill>
                  <a:srgbClr val="EEEEEE"/>
                </a:solidFill>
                <a:latin typeface="Arial"/>
                <a:ea typeface="Arial"/>
                <a:cs typeface="Arial"/>
                <a:sym typeface="Arial"/>
              </a:rPr>
              <a:t>Prompt Engineering </a:t>
            </a:r>
            <a:endParaRPr dirty="0"/>
          </a:p>
        </p:txBody>
      </p:sp>
      <p:sp>
        <p:nvSpPr>
          <p:cNvPr id="194" name="Google Shape;194;p22"/>
          <p:cNvSpPr txBox="1"/>
          <p:nvPr/>
        </p:nvSpPr>
        <p:spPr>
          <a:xfrm>
            <a:off x="1028700" y="2544633"/>
            <a:ext cx="16253565" cy="1142492"/>
          </a:xfrm>
          <a:prstGeom prst="rect">
            <a:avLst/>
          </a:prstGeom>
          <a:noFill/>
          <a:ln>
            <a:noFill/>
          </a:ln>
        </p:spPr>
        <p:txBody>
          <a:bodyPr spcFirstLastPara="1" wrap="square" lIns="0" tIns="0" rIns="0" bIns="0" anchor="t" anchorCtr="0">
            <a:spAutoFit/>
          </a:bodyPr>
          <a:lstStyle/>
          <a:p>
            <a:pPr marL="572502" marR="0" lvl="1" algn="l" rtl="0">
              <a:lnSpc>
                <a:spcPct val="139996"/>
              </a:lnSpc>
              <a:spcBef>
                <a:spcPts val="0"/>
              </a:spcBef>
              <a:spcAft>
                <a:spcPts val="0"/>
              </a:spcAft>
              <a:buClr>
                <a:srgbClr val="EEEEEE"/>
              </a:buClr>
              <a:buSzPts val="5303"/>
            </a:pPr>
            <a:r>
              <a:rPr lang="en-US" sz="5303" b="0" i="0" u="none" strike="noStrike" cap="none" dirty="0">
                <a:solidFill>
                  <a:srgbClr val="EEEEEE"/>
                </a:solidFill>
                <a:latin typeface="Arial"/>
                <a:ea typeface="Arial"/>
                <a:cs typeface="Arial"/>
                <a:sym typeface="Arial"/>
              </a:rPr>
              <a:t>Getting the right output</a:t>
            </a:r>
            <a:endParaRPr dirty="0"/>
          </a:p>
        </p:txBody>
      </p:sp>
      <p:sp>
        <p:nvSpPr>
          <p:cNvPr id="195" name="Google Shape;195;p22"/>
          <p:cNvSpPr/>
          <p:nvPr/>
        </p:nvSpPr>
        <p:spPr>
          <a:xfrm rot="-9647292" flipH="1">
            <a:off x="6668722" y="-1759568"/>
            <a:ext cx="12931098" cy="5576536"/>
          </a:xfrm>
          <a:custGeom>
            <a:avLst/>
            <a:gdLst/>
            <a:ahLst/>
            <a:cxnLst/>
            <a:rect l="l" t="t" r="r" b="b"/>
            <a:pathLst>
              <a:path w="12931098" h="5576536" extrusionOk="0">
                <a:moveTo>
                  <a:pt x="0" y="5576536"/>
                </a:moveTo>
                <a:lnTo>
                  <a:pt x="12931098" y="5576536"/>
                </a:lnTo>
                <a:lnTo>
                  <a:pt x="12931098" y="0"/>
                </a:lnTo>
                <a:lnTo>
                  <a:pt x="0" y="0"/>
                </a:lnTo>
                <a:lnTo>
                  <a:pt x="0" y="5576536"/>
                </a:lnTo>
                <a:close/>
              </a:path>
            </a:pathLst>
          </a:custGeom>
          <a:blipFill rotWithShape="1">
            <a:blip r:embed="rId5">
              <a:alphaModFix amt="61000"/>
              <a:extLst>
                <a:ext uri="{28A0092B-C50C-407E-A947-70E740481C1C}">
                  <a14:useLocalDpi xmlns:a14="http://schemas.microsoft.com/office/drawing/2010/main" val="0"/>
                </a:ext>
              </a:extLst>
            </a:blip>
            <a:stretch>
              <a:fillRect/>
            </a:stretch>
          </a:blipFill>
          <a:ln>
            <a:noFill/>
          </a:ln>
        </p:spPr>
        <p:txBody>
          <a:bodyPr/>
          <a:lstStyle/>
          <a:p>
            <a:endParaRPr lang="en-AU"/>
          </a:p>
        </p:txBody>
      </p:sp>
      <p:pic>
        <p:nvPicPr>
          <p:cNvPr id="3" name="Picture 2">
            <a:extLst>
              <a:ext uri="{FF2B5EF4-FFF2-40B4-BE49-F238E27FC236}">
                <a16:creationId xmlns:a16="http://schemas.microsoft.com/office/drawing/2014/main" id="{EF4832B4-8F2F-9004-FB3D-CDDB3F1CE5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3803" y="4688607"/>
            <a:ext cx="14165652" cy="537285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8DD4652687F814CB7AC925578422BAC" ma:contentTypeVersion="18" ma:contentTypeDescription="Create a new document." ma:contentTypeScope="" ma:versionID="89ef8fb5b3c3a503de02e6523da13c87">
  <xsd:schema xmlns:xsd="http://www.w3.org/2001/XMLSchema" xmlns:xs="http://www.w3.org/2001/XMLSchema" xmlns:p="http://schemas.microsoft.com/office/2006/metadata/properties" xmlns:ns2="138e6405-9e71-4e58-8dae-ae09fe213b7f" xmlns:ns3="f5889267-a78a-46e8-bc63-7e5174fb59c5" xmlns:ns4="ae5394b7-e16c-4952-833f-5730ecb68a4d" targetNamespace="http://schemas.microsoft.com/office/2006/metadata/properties" ma:root="true" ma:fieldsID="71384d203dfbe40fb5fe7f570a361c3b" ns2:_="" ns3:_="" ns4:_="">
    <xsd:import namespace="138e6405-9e71-4e58-8dae-ae09fe213b7f"/>
    <xsd:import namespace="f5889267-a78a-46e8-bc63-7e5174fb59c5"/>
    <xsd:import namespace="ae5394b7-e16c-4952-833f-5730ecb68a4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8e6405-9e71-4e58-8dae-ae09fe213b7f"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abdcd4-f995-4be8-8c9c-da1b1eb6b57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889267-a78a-46e8-bc63-7e5174fb59c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5394b7-e16c-4952-833f-5730ecb68a4d"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135d76a5-c903-4ca7-b786-c24c4642257f}" ma:internalName="TaxCatchAll" ma:showField="CatchAllData" ma:web="cc08e85b-d5ed-49b3-a495-8198b45a2f1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38e6405-9e71-4e58-8dae-ae09fe213b7f">
      <Terms xmlns="http://schemas.microsoft.com/office/infopath/2007/PartnerControls"/>
    </lcf76f155ced4ddcb4097134ff3c332f>
    <TaxCatchAll xmlns="ae5394b7-e16c-4952-833f-5730ecb68a4d" xsi:nil="true"/>
  </documentManagement>
</p:properties>
</file>

<file path=customXml/itemProps1.xml><?xml version="1.0" encoding="utf-8"?>
<ds:datastoreItem xmlns:ds="http://schemas.openxmlformats.org/officeDocument/2006/customXml" ds:itemID="{353039E7-CC4F-4FB0-A503-BB80F4E5C941}">
  <ds:schemaRefs>
    <ds:schemaRef ds:uri="http://schemas.microsoft.com/sharepoint/v3/contenttype/forms"/>
  </ds:schemaRefs>
</ds:datastoreItem>
</file>

<file path=customXml/itemProps2.xml><?xml version="1.0" encoding="utf-8"?>
<ds:datastoreItem xmlns:ds="http://schemas.openxmlformats.org/officeDocument/2006/customXml" ds:itemID="{628B3FB6-AEE3-4A31-90FA-1D5CC4F9D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8e6405-9e71-4e58-8dae-ae09fe213b7f"/>
    <ds:schemaRef ds:uri="f5889267-a78a-46e8-bc63-7e5174fb59c5"/>
    <ds:schemaRef ds:uri="ae5394b7-e16c-4952-833f-5730ecb68a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0C696A-8A6E-4279-A518-4F5FBEC02195}">
  <ds:schemaRefs>
    <ds:schemaRef ds:uri="http://purl.org/dc/dcmitype/"/>
    <ds:schemaRef ds:uri="f5889267-a78a-46e8-bc63-7e5174fb59c5"/>
    <ds:schemaRef ds:uri="http://www.w3.org/XML/1998/namespace"/>
    <ds:schemaRef ds:uri="http://purl.org/dc/terms/"/>
    <ds:schemaRef ds:uri="http://purl.org/dc/elements/1.1/"/>
    <ds:schemaRef ds:uri="http://schemas.microsoft.com/office/infopath/2007/PartnerControls"/>
    <ds:schemaRef ds:uri="http://schemas.microsoft.com/office/2006/documentManagement/types"/>
    <ds:schemaRef ds:uri="138e6405-9e71-4e58-8dae-ae09fe213b7f"/>
    <ds:schemaRef ds:uri="http://schemas.openxmlformats.org/package/2006/metadata/core-properties"/>
    <ds:schemaRef ds:uri="ae5394b7-e16c-4952-833f-5730ecb68a4d"/>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282</TotalTime>
  <Words>1539</Words>
  <Application>Microsoft Office PowerPoint</Application>
  <PresentationFormat>Custom</PresentationFormat>
  <Paragraphs>122</Paragraphs>
  <Slides>21</Slides>
  <Notes>20</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Sam Chiswell</dc:creator>
  <cp:lastModifiedBy>Leah Kiem</cp:lastModifiedBy>
  <cp:revision>8</cp:revision>
  <dcterms:modified xsi:type="dcterms:W3CDTF">2025-08-31T03:28:04Z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0x01010088DD4652687F814CB7AC925578422BAC</vt:lpwstr>
  </property>
</Properties>
</file>